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76" r:id="rId4"/>
    <p:sldId id="278" r:id="rId5"/>
    <p:sldId id="279" r:id="rId6"/>
    <p:sldId id="277" r:id="rId7"/>
    <p:sldId id="268" r:id="rId8"/>
    <p:sldId id="269" r:id="rId9"/>
    <p:sldId id="270" r:id="rId10"/>
    <p:sldId id="273" r:id="rId11"/>
    <p:sldId id="312" r:id="rId12"/>
    <p:sldId id="274" r:id="rId13"/>
    <p:sldId id="275" r:id="rId14"/>
    <p:sldId id="258" r:id="rId15"/>
    <p:sldId id="313" r:id="rId16"/>
    <p:sldId id="259" r:id="rId17"/>
    <p:sldId id="260" r:id="rId18"/>
    <p:sldId id="264" r:id="rId19"/>
    <p:sldId id="265" r:id="rId20"/>
    <p:sldId id="266" r:id="rId21"/>
    <p:sldId id="261" r:id="rId22"/>
    <p:sldId id="263" r:id="rId23"/>
    <p:sldId id="262" r:id="rId24"/>
    <p:sldId id="325"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7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RU"/>
          </a:p>
        </p:txBody>
      </p:sp>
      <p:sp>
        <p:nvSpPr>
          <p:cNvPr id="4" name="Дата 3"/>
          <p:cNvSpPr>
            <a:spLocks noGrp="1"/>
          </p:cNvSpPr>
          <p:nvPr>
            <p:ph type="dt" sz="half" idx="10"/>
          </p:nvPr>
        </p:nvSpPr>
        <p:spPr/>
        <p:txBody>
          <a:bodyPr/>
          <a:lstStyle/>
          <a:p>
            <a:fld id="{DBAF915A-1D20-47CD-9908-95AF92D45C91}"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DBAF915A-1D20-47CD-9908-95AF92D45C91}"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DBAF915A-1D20-47CD-9908-95AF92D45C91}"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Объект 2"/>
          <p:cNvSpPr>
            <a:spLocks noGrp="1"/>
          </p:cNvSpPr>
          <p:nvPr>
            <p:ph idx="1"/>
          </p:nvPr>
        </p:nvSpPr>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DBAF915A-1D20-47CD-9908-95AF92D45C91}"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endParaRPr lang="ru-RU"/>
          </a:p>
        </p:txBody>
      </p:sp>
      <p:sp>
        <p:nvSpPr>
          <p:cNvPr id="4" name="Дата 3"/>
          <p:cNvSpPr>
            <a:spLocks noGrp="1"/>
          </p:cNvSpPr>
          <p:nvPr>
            <p:ph type="dt" sz="half" idx="10"/>
          </p:nvPr>
        </p:nvSpPr>
        <p:spPr/>
        <p:txBody>
          <a:bodyPr/>
          <a:lstStyle/>
          <a:p>
            <a:fld id="{DBAF915A-1D20-47CD-9908-95AF92D45C91}"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5" name="Дата 4"/>
          <p:cNvSpPr>
            <a:spLocks noGrp="1"/>
          </p:cNvSpPr>
          <p:nvPr>
            <p:ph type="dt" sz="half" idx="10"/>
          </p:nvPr>
        </p:nvSpPr>
        <p:spPr/>
        <p:txBody>
          <a:bodyPr/>
          <a:lstStyle/>
          <a:p>
            <a:fld id="{DBAF915A-1D20-47CD-9908-95AF92D45C91}"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7" name="Дата 6"/>
          <p:cNvSpPr>
            <a:spLocks noGrp="1"/>
          </p:cNvSpPr>
          <p:nvPr>
            <p:ph type="dt" sz="half" idx="10"/>
          </p:nvPr>
        </p:nvSpPr>
        <p:spPr/>
        <p:txBody>
          <a:bodyPr/>
          <a:lstStyle/>
          <a:p>
            <a:fld id="{DBAF915A-1D20-47CD-9908-95AF92D45C91}" type="datetimeFigureOut">
              <a:rPr lang="ru-RU" smtClean="0"/>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Дата 2"/>
          <p:cNvSpPr>
            <a:spLocks noGrp="1"/>
          </p:cNvSpPr>
          <p:nvPr>
            <p:ph type="dt" sz="half" idx="10"/>
          </p:nvPr>
        </p:nvSpPr>
        <p:spPr/>
        <p:txBody>
          <a:bodyPr/>
          <a:lstStyle/>
          <a:p>
            <a:fld id="{DBAF915A-1D20-47CD-9908-95AF92D45C91}" type="datetimeFigureOut">
              <a:rPr lang="ru-RU" smtClean="0"/>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BAF915A-1D20-47CD-9908-95AF92D45C91}" type="datetimeFigureOut">
              <a:rPr lang="ru-RU" smtClean="0"/>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endParaRPr lang="ru-RU"/>
          </a:p>
        </p:txBody>
      </p:sp>
      <p:sp>
        <p:nvSpPr>
          <p:cNvPr id="5" name="Дата 4"/>
          <p:cNvSpPr>
            <a:spLocks noGrp="1"/>
          </p:cNvSpPr>
          <p:nvPr>
            <p:ph type="dt" sz="half" idx="10"/>
          </p:nvPr>
        </p:nvSpPr>
        <p:spPr/>
        <p:txBody>
          <a:bodyPr/>
          <a:lstStyle/>
          <a:p>
            <a:fld id="{DBAF915A-1D20-47CD-9908-95AF92D45C91}"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endParaRPr lang="ru-RU"/>
          </a:p>
        </p:txBody>
      </p:sp>
      <p:sp>
        <p:nvSpPr>
          <p:cNvPr id="5" name="Дата 4"/>
          <p:cNvSpPr>
            <a:spLocks noGrp="1"/>
          </p:cNvSpPr>
          <p:nvPr>
            <p:ph type="dt" sz="half" idx="10"/>
          </p:nvPr>
        </p:nvSpPr>
        <p:spPr/>
        <p:txBody>
          <a:bodyPr/>
          <a:lstStyle/>
          <a:p>
            <a:fld id="{DBAF915A-1D20-47CD-9908-95AF92D45C91}"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B4E605F-D63D-4BCE-A6F2-AA563323E96F}" type="slidenum">
              <a:rPr lang="ru-RU" smtClean="0"/>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F915A-1D20-47CD-9908-95AF92D45C91}" type="datetimeFigureOut">
              <a:rPr lang="ru-RU" smtClean="0"/>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E605F-D63D-4BCE-A6F2-AA563323E96F}"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emf"/><Relationship Id="rId1"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hyperlink" Target="https://www.eyulduz.com/"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emf"/></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renen.ru/risen-energy-obyavila-o-rekorde-moshhnosti-i-effektivnosti-hjt-modulej-741-5-vt-i-23-89/" TargetMode="Externa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73666" y="2399251"/>
            <a:ext cx="9144000" cy="3736465"/>
          </a:xfrm>
        </p:spPr>
        <p:txBody>
          <a:bodyPr>
            <a:normAutofit/>
          </a:bodyPr>
          <a:lstStyle/>
          <a:p>
            <a:r>
              <a:rPr lang="en-US" dirty="0"/>
              <a:t>Preparing</a:t>
            </a:r>
            <a:r>
              <a:rPr lang="en-US" dirty="0"/>
              <a:t> </a:t>
            </a:r>
            <a:r>
              <a:rPr lang="en-US" b="1" dirty="0"/>
              <a:t>monosilane</a:t>
            </a:r>
            <a:r>
              <a:rPr lang="en-US" dirty="0"/>
              <a:t> </a:t>
            </a:r>
            <a:r>
              <a:rPr lang="en-US" dirty="0"/>
              <a:t>using</a:t>
            </a:r>
            <a:r>
              <a:rPr lang="en-US" dirty="0"/>
              <a:t> </a:t>
            </a:r>
            <a:r>
              <a:rPr lang="en-US" dirty="0" err="1"/>
              <a:t>trialkoxysilane</a:t>
            </a:r>
            <a:br>
              <a:rPr lang="en-US" dirty="0"/>
            </a:br>
            <a:br>
              <a:rPr lang="en-US" dirty="0"/>
            </a:br>
            <a:endParaRPr lang="ru-RU" b="1" dirty="0"/>
          </a:p>
        </p:txBody>
      </p:sp>
      <p:pic>
        <p:nvPicPr>
          <p:cNvPr id="1026" name="Picture 2" descr="Hom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1166" y="29536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8263" y="924697"/>
            <a:ext cx="2908882" cy="646331"/>
          </a:xfrm>
          <a:prstGeom prst="rect">
            <a:avLst/>
          </a:prstGeom>
          <a:noFill/>
        </p:spPr>
        <p:txBody>
          <a:bodyPr wrap="square">
            <a:spAutoFit/>
          </a:bodyPr>
          <a:lstStyle/>
          <a:p>
            <a:r>
              <a:rPr lang="en-US" sz="3600" b="1" dirty="0"/>
              <a:t>EP 2905258B1</a:t>
            </a:r>
            <a:endParaRPr lang="ru-RU" dirty="0"/>
          </a:p>
        </p:txBody>
      </p:sp>
      <p:pic>
        <p:nvPicPr>
          <p:cNvPr id="5" name="Рисунок 4"/>
          <p:cNvPicPr>
            <a:picLocks noChangeAspect="1"/>
          </p:cNvPicPr>
          <p:nvPr/>
        </p:nvPicPr>
        <p:blipFill>
          <a:blip r:embed="rId2"/>
          <a:stretch>
            <a:fillRect/>
          </a:stretch>
        </p:blipFill>
        <p:spPr>
          <a:xfrm>
            <a:off x="9244668" y="0"/>
            <a:ext cx="2493278" cy="24932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1980902" y="143633"/>
            <a:ext cx="8687098" cy="582083"/>
          </a:xfrm>
        </p:spPr>
        <p:txBody>
          <a:bodyPr/>
          <a:lstStyle/>
          <a:p>
            <a:pPr eaLnBrk="1" hangingPunct="1"/>
            <a:r>
              <a:rPr lang="en-US" sz="2800" b="1" dirty="0">
                <a:solidFill>
                  <a:srgbClr val="C00000"/>
                </a:solidFill>
                <a:latin typeface="Arial" panose="020B0604020202020204" pitchFamily="34" charset="0"/>
                <a:cs typeface="Arial" panose="020B0604020202020204" pitchFamily="34" charset="0"/>
              </a:rPr>
              <a:t>New </a:t>
            </a:r>
            <a:r>
              <a:rPr lang="en-US" sz="2800" b="1" dirty="0" err="1">
                <a:solidFill>
                  <a:srgbClr val="C00000"/>
                </a:solidFill>
                <a:latin typeface="Arial" panose="020B0604020202020204" pitchFamily="34" charset="0"/>
                <a:cs typeface="Arial" panose="020B0604020202020204" pitchFamily="34" charset="0"/>
              </a:rPr>
              <a:t>monosilane</a:t>
            </a:r>
            <a:r>
              <a:rPr lang="en-US" sz="2800" b="1" dirty="0">
                <a:solidFill>
                  <a:srgbClr val="C00000"/>
                </a:solidFill>
                <a:latin typeface="Arial" panose="020B0604020202020204" pitchFamily="34" charset="0"/>
                <a:cs typeface="Arial" panose="020B0604020202020204" pitchFamily="34" charset="0"/>
              </a:rPr>
              <a:t> production process</a:t>
            </a:r>
            <a:endParaRPr lang="ru-RU" sz="2800" b="1" dirty="0">
              <a:solidFill>
                <a:srgbClr val="C00000"/>
              </a:solidFill>
              <a:latin typeface="Arial" panose="020B0604020202020204" pitchFamily="34" charset="0"/>
              <a:cs typeface="Arial" panose="020B0604020202020204" pitchFamily="34" charset="0"/>
            </a:endParaRPr>
          </a:p>
        </p:txBody>
      </p:sp>
      <p:cxnSp>
        <p:nvCxnSpPr>
          <p:cNvPr id="12" name="Прямая соединительная линия 11"/>
          <p:cNvCxnSpPr/>
          <p:nvPr/>
        </p:nvCxnSpPr>
        <p:spPr>
          <a:xfrm flipV="1">
            <a:off x="1524000" y="786191"/>
            <a:ext cx="9144000" cy="71060"/>
          </a:xfrm>
          <a:prstGeom prst="line">
            <a:avLst/>
          </a:prstGeom>
        </p:spPr>
        <p:style>
          <a:lnRef idx="2">
            <a:schemeClr val="dk1"/>
          </a:lnRef>
          <a:fillRef idx="0">
            <a:schemeClr val="dk1"/>
          </a:fillRef>
          <a:effectRef idx="1">
            <a:schemeClr val="dk1"/>
          </a:effectRef>
          <a:fontRef idx="minor">
            <a:schemeClr val="tx1"/>
          </a:fontRef>
        </p:style>
      </p:cxnSp>
      <p:sp>
        <p:nvSpPr>
          <p:cNvPr id="12292" name="TextBox 12"/>
          <p:cNvSpPr txBox="1">
            <a:spLocks noChangeArrowheads="1"/>
          </p:cNvSpPr>
          <p:nvPr/>
        </p:nvSpPr>
        <p:spPr bwMode="auto">
          <a:xfrm>
            <a:off x="1809191" y="1357690"/>
            <a:ext cx="8573620" cy="369320"/>
          </a:xfrm>
          <a:prstGeom prst="rect">
            <a:avLst/>
          </a:prstGeom>
          <a:noFill/>
          <a:ln w="9525">
            <a:noFill/>
            <a:miter lim="800000"/>
          </a:ln>
        </p:spPr>
        <p:txBody>
          <a:bodyPr lIns="91428" tIns="45714" rIns="91428" bIns="45714">
            <a:spAutoFit/>
          </a:bodyPr>
          <a:lstStyle/>
          <a:p>
            <a:pPr algn="just"/>
            <a:r>
              <a:rPr lang="ru-RU">
                <a:latin typeface="Lucida Sans Unicode" panose="020B0602030504020204" pitchFamily="34" charset="0"/>
              </a:rPr>
              <a:t>	</a:t>
            </a:r>
            <a:endParaRPr lang="ru-RU">
              <a:latin typeface="Lucida Sans Unicode" panose="020B0602030504020204" pitchFamily="34" charset="0"/>
            </a:endParaRPr>
          </a:p>
        </p:txBody>
      </p:sp>
      <p:sp>
        <p:nvSpPr>
          <p:cNvPr id="9222" name="TextBox 5"/>
          <p:cNvSpPr txBox="1">
            <a:spLocks noChangeArrowheads="1"/>
          </p:cNvSpPr>
          <p:nvPr/>
        </p:nvSpPr>
        <p:spPr bwMode="auto">
          <a:xfrm>
            <a:off x="1289580" y="1279333"/>
            <a:ext cx="5331009" cy="938706"/>
          </a:xfrm>
          <a:prstGeom prst="rect">
            <a:avLst/>
          </a:prstGeom>
          <a:noFill/>
          <a:ln w="9525">
            <a:noFill/>
            <a:miter lim="800000"/>
          </a:ln>
        </p:spPr>
        <p:txBody>
          <a:bodyPr wrap="square" lIns="91428" tIns="45714" rIns="91428" bIns="45714">
            <a:spAutoFit/>
          </a:bodyPr>
          <a:lstStyle/>
          <a:p>
            <a:pPr marL="324485" indent="-324485">
              <a:buFontTx/>
              <a:buAutoNum type="arabicPeriod"/>
              <a:defRPr/>
            </a:pPr>
            <a:r>
              <a:rPr lang="en-US" sz="2000" dirty="0">
                <a:solidFill>
                  <a:srgbClr val="C00000"/>
                </a:solidFill>
                <a:latin typeface="Bookman Old Style" panose="02050604050505020204" pitchFamily="18" charset="0"/>
              </a:rPr>
              <a:t>Triethoxysilane </a:t>
            </a:r>
            <a:r>
              <a:rPr lang="ru-RU" sz="2000" dirty="0">
                <a:solidFill>
                  <a:srgbClr val="C00000"/>
                </a:solidFill>
                <a:latin typeface="Bookman Old Style" panose="02050604050505020204" pitchFamily="18" charset="0"/>
              </a:rPr>
              <a:t>(</a:t>
            </a:r>
            <a:r>
              <a:rPr lang="en-US" sz="2000" dirty="0">
                <a:solidFill>
                  <a:srgbClr val="C00000"/>
                </a:solidFill>
                <a:latin typeface="Bookman Old Style" panose="02050604050505020204" pitchFamily="18" charset="0"/>
              </a:rPr>
              <a:t>TES) synthesis</a:t>
            </a:r>
            <a:endParaRPr lang="ru-RU" sz="2000" dirty="0">
              <a:solidFill>
                <a:srgbClr val="C00000"/>
              </a:solidFill>
              <a:latin typeface="Bookman Old Style" panose="02050604050505020204" pitchFamily="18" charset="0"/>
            </a:endParaRPr>
          </a:p>
          <a:p>
            <a:pPr marL="324485" indent="-324485">
              <a:defRPr/>
            </a:pPr>
            <a:endParaRPr lang="ru-RU" sz="1500" dirty="0">
              <a:solidFill>
                <a:srgbClr val="C00000"/>
              </a:solidFill>
              <a:latin typeface="Arial" panose="020B0604020202020204" pitchFamily="34" charset="0"/>
              <a:cs typeface="Arial" panose="020B0604020202020204" pitchFamily="34" charset="0"/>
            </a:endParaRPr>
          </a:p>
          <a:p>
            <a:pPr>
              <a:defRPr/>
            </a:pPr>
            <a:r>
              <a:rPr lang="ru-RU" sz="15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Si</a:t>
            </a:r>
            <a:r>
              <a:rPr lang="ru-RU" sz="2000" dirty="0">
                <a:solidFill>
                  <a:srgbClr val="002060"/>
                </a:solidFill>
                <a:latin typeface="Arial" panose="020B0604020202020204" pitchFamily="34" charset="0"/>
                <a:cs typeface="Arial" panose="020B0604020202020204" pitchFamily="34" charset="0"/>
              </a:rPr>
              <a:t> + 3</a:t>
            </a:r>
            <a:r>
              <a:rPr lang="en-US" sz="2000" dirty="0">
                <a:solidFill>
                  <a:srgbClr val="002060"/>
                </a:solidFill>
                <a:latin typeface="Arial" panose="020B0604020202020204" pitchFamily="34" charset="0"/>
                <a:cs typeface="Arial" panose="020B0604020202020204" pitchFamily="34" charset="0"/>
              </a:rPr>
              <a:t>C</a:t>
            </a:r>
            <a:r>
              <a:rPr lang="ru-RU" sz="2000" baseline="-25000" dirty="0">
                <a:solidFill>
                  <a:srgbClr val="002060"/>
                </a:solidFill>
                <a:latin typeface="Arial" panose="020B0604020202020204" pitchFamily="34" charset="0"/>
                <a:cs typeface="Arial" panose="020B0604020202020204" pitchFamily="34" charset="0"/>
              </a:rPr>
              <a:t>2</a:t>
            </a:r>
            <a:r>
              <a:rPr lang="en-US" sz="2000" dirty="0">
                <a:solidFill>
                  <a:srgbClr val="002060"/>
                </a:solidFill>
                <a:latin typeface="Arial" panose="020B0604020202020204" pitchFamily="34" charset="0"/>
                <a:cs typeface="Arial" panose="020B0604020202020204" pitchFamily="34" charset="0"/>
              </a:rPr>
              <a:t>H</a:t>
            </a:r>
            <a:r>
              <a:rPr lang="ru-RU" sz="2000" baseline="-25000" dirty="0">
                <a:solidFill>
                  <a:srgbClr val="002060"/>
                </a:solidFill>
                <a:latin typeface="Arial" panose="020B0604020202020204" pitchFamily="34" charset="0"/>
                <a:cs typeface="Arial" panose="020B0604020202020204" pitchFamily="34" charset="0"/>
              </a:rPr>
              <a:t>5</a:t>
            </a:r>
            <a:r>
              <a:rPr lang="en-US" sz="2000" dirty="0">
                <a:solidFill>
                  <a:srgbClr val="002060"/>
                </a:solidFill>
                <a:latin typeface="Arial" panose="020B0604020202020204" pitchFamily="34" charset="0"/>
                <a:cs typeface="Arial" panose="020B0604020202020204" pitchFamily="34" charset="0"/>
              </a:rPr>
              <a:t>OH </a:t>
            </a:r>
            <a:r>
              <a:rPr lang="ru-RU"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SiH</a:t>
            </a:r>
            <a:r>
              <a:rPr lang="ru-RU" sz="20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OC</a:t>
            </a:r>
            <a:r>
              <a:rPr lang="ru-RU" sz="2000" baseline="-25000" dirty="0">
                <a:solidFill>
                  <a:srgbClr val="002060"/>
                </a:solidFill>
                <a:latin typeface="Arial" panose="020B0604020202020204" pitchFamily="34" charset="0"/>
                <a:cs typeface="Arial" panose="020B0604020202020204" pitchFamily="34" charset="0"/>
              </a:rPr>
              <a:t>2</a:t>
            </a:r>
            <a:r>
              <a:rPr lang="en-US" sz="2000" dirty="0">
                <a:solidFill>
                  <a:srgbClr val="002060"/>
                </a:solidFill>
                <a:latin typeface="Arial" panose="020B0604020202020204" pitchFamily="34" charset="0"/>
                <a:cs typeface="Arial" panose="020B0604020202020204" pitchFamily="34" charset="0"/>
              </a:rPr>
              <a:t>H</a:t>
            </a:r>
            <a:r>
              <a:rPr lang="ru-RU" sz="2000" baseline="-25000" dirty="0">
                <a:solidFill>
                  <a:srgbClr val="002060"/>
                </a:solidFill>
                <a:latin typeface="Arial" panose="020B0604020202020204" pitchFamily="34" charset="0"/>
                <a:cs typeface="Arial" panose="020B0604020202020204" pitchFamily="34" charset="0"/>
              </a:rPr>
              <a:t>5</a:t>
            </a:r>
            <a:r>
              <a:rPr lang="ru-RU" sz="2000" dirty="0">
                <a:solidFill>
                  <a:srgbClr val="002060"/>
                </a:solidFill>
                <a:latin typeface="Arial" panose="020B0604020202020204" pitchFamily="34" charset="0"/>
                <a:cs typeface="Arial" panose="020B0604020202020204" pitchFamily="34" charset="0"/>
              </a:rPr>
              <a:t>)</a:t>
            </a:r>
            <a:r>
              <a:rPr lang="ru-RU" sz="2000" baseline="-25000" dirty="0">
                <a:solidFill>
                  <a:srgbClr val="002060"/>
                </a:solidFill>
                <a:latin typeface="Arial" panose="020B0604020202020204" pitchFamily="34" charset="0"/>
                <a:cs typeface="Arial" panose="020B0604020202020204" pitchFamily="34" charset="0"/>
              </a:rPr>
              <a:t>3</a:t>
            </a:r>
            <a:r>
              <a:rPr lang="ru-RU" sz="2000" dirty="0">
                <a:solidFill>
                  <a:srgbClr val="002060"/>
                </a:solidFill>
                <a:latin typeface="Arial" panose="020B0604020202020204" pitchFamily="34" charset="0"/>
                <a:cs typeface="Arial" panose="020B0604020202020204" pitchFamily="34" charset="0"/>
              </a:rPr>
              <a:t> + </a:t>
            </a:r>
            <a:r>
              <a:rPr lang="en-US" sz="2000" dirty="0">
                <a:solidFill>
                  <a:srgbClr val="002060"/>
                </a:solidFill>
                <a:latin typeface="Arial" panose="020B0604020202020204" pitchFamily="34" charset="0"/>
                <a:cs typeface="Arial" panose="020B0604020202020204" pitchFamily="34" charset="0"/>
              </a:rPr>
              <a:t>H</a:t>
            </a:r>
            <a:r>
              <a:rPr lang="ru-RU" sz="2000" baseline="-25000" dirty="0">
                <a:solidFill>
                  <a:srgbClr val="002060"/>
                </a:solidFill>
                <a:latin typeface="Arial" panose="020B0604020202020204" pitchFamily="34" charset="0"/>
                <a:cs typeface="Arial" panose="020B0604020202020204" pitchFamily="34" charset="0"/>
              </a:rPr>
              <a:t>2</a:t>
            </a:r>
            <a:endParaRPr lang="ru-RU" sz="2000" dirty="0">
              <a:solidFill>
                <a:srgbClr val="002060"/>
              </a:solidFill>
              <a:latin typeface="Arial" panose="020B0604020202020204" pitchFamily="34" charset="0"/>
              <a:cs typeface="Arial" panose="020B0604020202020204" pitchFamily="34" charset="0"/>
            </a:endParaRPr>
          </a:p>
        </p:txBody>
      </p:sp>
      <p:sp>
        <p:nvSpPr>
          <p:cNvPr id="9223" name="TextBox 6"/>
          <p:cNvSpPr txBox="1">
            <a:spLocks noChangeArrowheads="1"/>
          </p:cNvSpPr>
          <p:nvPr/>
        </p:nvSpPr>
        <p:spPr bwMode="auto">
          <a:xfrm>
            <a:off x="1289580" y="3041592"/>
            <a:ext cx="7216354" cy="1015651"/>
          </a:xfrm>
          <a:prstGeom prst="rect">
            <a:avLst/>
          </a:prstGeom>
          <a:noFill/>
          <a:ln w="9525">
            <a:noFill/>
            <a:miter lim="800000"/>
          </a:ln>
        </p:spPr>
        <p:txBody>
          <a:bodyPr lIns="91428" tIns="45714" rIns="91428" bIns="45714">
            <a:spAutoFit/>
          </a:bodyPr>
          <a:lstStyle/>
          <a:p>
            <a:pPr>
              <a:defRPr/>
            </a:pPr>
            <a:r>
              <a:rPr lang="ru-RU" sz="2000" dirty="0">
                <a:solidFill>
                  <a:srgbClr val="C00000"/>
                </a:solidFill>
                <a:latin typeface="Arial" panose="020B0604020202020204" pitchFamily="34" charset="0"/>
                <a:cs typeface="Arial" panose="020B0604020202020204" pitchFamily="34" charset="0"/>
              </a:rPr>
              <a:t>2. </a:t>
            </a:r>
            <a:r>
              <a:rPr lang="en-US" sz="2000" dirty="0">
                <a:solidFill>
                  <a:srgbClr val="C00000"/>
                </a:solidFill>
                <a:latin typeface="Arial" panose="020B0604020202020204" pitchFamily="34" charset="0"/>
                <a:cs typeface="Arial" panose="020B0604020202020204" pitchFamily="34" charset="0"/>
              </a:rPr>
              <a:t>Monosilane </a:t>
            </a:r>
            <a:r>
              <a:rPr lang="ru-RU" sz="2000" dirty="0">
                <a:solidFill>
                  <a:srgbClr val="C00000"/>
                </a:solidFill>
                <a:latin typeface="Arial" panose="020B0604020202020204" pitchFamily="34" charset="0"/>
                <a:cs typeface="Arial" panose="020B0604020202020204" pitchFamily="34" charset="0"/>
              </a:rPr>
              <a:t>(</a:t>
            </a:r>
            <a:r>
              <a:rPr lang="en-US" sz="2000" dirty="0">
                <a:solidFill>
                  <a:srgbClr val="C00000"/>
                </a:solidFill>
                <a:latin typeface="Arial" panose="020B0604020202020204" pitchFamily="34" charset="0"/>
                <a:cs typeface="Arial" panose="020B0604020202020204" pitchFamily="34" charset="0"/>
              </a:rPr>
              <a:t>MS) synthesis:</a:t>
            </a:r>
            <a:endParaRPr lang="en-US" sz="2000" dirty="0">
              <a:solidFill>
                <a:srgbClr val="C00000"/>
              </a:solidFill>
              <a:latin typeface="Arial" panose="020B0604020202020204" pitchFamily="34" charset="0"/>
              <a:cs typeface="Arial" panose="020B0604020202020204" pitchFamily="34" charset="0"/>
            </a:endParaRPr>
          </a:p>
          <a:p>
            <a:pPr>
              <a:defRPr/>
            </a:pPr>
            <a:endParaRPr lang="ru-RU" sz="2000" dirty="0">
              <a:solidFill>
                <a:srgbClr val="002060"/>
              </a:solidFill>
              <a:latin typeface="Arial" panose="020B0604020202020204" pitchFamily="34" charset="0"/>
              <a:cs typeface="Arial" panose="020B0604020202020204" pitchFamily="34" charset="0"/>
            </a:endParaRPr>
          </a:p>
          <a:p>
            <a:pPr algn="ctr">
              <a:defRPr/>
            </a:pPr>
            <a:r>
              <a:rPr lang="en-US" sz="2000" dirty="0">
                <a:solidFill>
                  <a:srgbClr val="002060"/>
                </a:solidFill>
                <a:latin typeface="Arial" panose="020B0604020202020204" pitchFamily="34" charset="0"/>
                <a:cs typeface="Arial" panose="020B0604020202020204" pitchFamily="34" charset="0"/>
              </a:rPr>
              <a:t>4SiH(OC</a:t>
            </a:r>
            <a:r>
              <a:rPr lang="en-US" sz="2000" baseline="-25000" dirty="0">
                <a:solidFill>
                  <a:srgbClr val="002060"/>
                </a:solidFill>
                <a:latin typeface="Arial" panose="020B0604020202020204" pitchFamily="34" charset="0"/>
                <a:cs typeface="Arial" panose="020B0604020202020204" pitchFamily="34" charset="0"/>
              </a:rPr>
              <a:t>2</a:t>
            </a:r>
            <a:r>
              <a:rPr lang="en-US" sz="2000" dirty="0">
                <a:solidFill>
                  <a:srgbClr val="002060"/>
                </a:solidFill>
                <a:latin typeface="Arial" panose="020B0604020202020204" pitchFamily="34" charset="0"/>
                <a:cs typeface="Arial" panose="020B0604020202020204" pitchFamily="34" charset="0"/>
              </a:rPr>
              <a:t>H</a:t>
            </a:r>
            <a:r>
              <a:rPr lang="en-US" sz="2000" baseline="-25000" dirty="0">
                <a:solidFill>
                  <a:srgbClr val="002060"/>
                </a:solidFill>
                <a:latin typeface="Arial" panose="020B0604020202020204" pitchFamily="34" charset="0"/>
                <a:cs typeface="Arial" panose="020B0604020202020204" pitchFamily="34" charset="0"/>
              </a:rPr>
              <a:t>5</a:t>
            </a:r>
            <a:r>
              <a:rPr lang="en-US" sz="2000" dirty="0">
                <a:solidFill>
                  <a:srgbClr val="002060"/>
                </a:solidFill>
                <a:latin typeface="Arial" panose="020B0604020202020204" pitchFamily="34" charset="0"/>
                <a:cs typeface="Arial" panose="020B0604020202020204" pitchFamily="34" charset="0"/>
              </a:rPr>
              <a:t>)</a:t>
            </a:r>
            <a:r>
              <a:rPr lang="en-US" sz="2000" baseline="-25000" dirty="0">
                <a:solidFill>
                  <a:srgbClr val="002060"/>
                </a:solidFill>
                <a:latin typeface="Arial" panose="020B0604020202020204" pitchFamily="34" charset="0"/>
                <a:cs typeface="Arial" panose="020B0604020202020204" pitchFamily="34" charset="0"/>
              </a:rPr>
              <a:t>3</a:t>
            </a:r>
            <a:r>
              <a:rPr lang="en-US" sz="2000" dirty="0">
                <a:solidFill>
                  <a:srgbClr val="002060"/>
                </a:solidFill>
                <a:latin typeface="Arial" panose="020B0604020202020204" pitchFamily="34" charset="0"/>
                <a:cs typeface="Arial" panose="020B0604020202020204" pitchFamily="34" charset="0"/>
              </a:rPr>
              <a:t> → SiH</a:t>
            </a:r>
            <a:r>
              <a:rPr lang="en-US" sz="2000" baseline="-25000" dirty="0">
                <a:solidFill>
                  <a:srgbClr val="002060"/>
                </a:solidFill>
                <a:latin typeface="Arial" panose="020B0604020202020204" pitchFamily="34" charset="0"/>
                <a:cs typeface="Arial" panose="020B0604020202020204" pitchFamily="34" charset="0"/>
              </a:rPr>
              <a:t>4</a:t>
            </a:r>
            <a:r>
              <a:rPr lang="en-US" sz="2000" dirty="0">
                <a:solidFill>
                  <a:srgbClr val="002060"/>
                </a:solidFill>
                <a:latin typeface="Arial" panose="020B0604020202020204" pitchFamily="34" charset="0"/>
                <a:cs typeface="Arial" panose="020B0604020202020204" pitchFamily="34" charset="0"/>
              </a:rPr>
              <a:t> + 3Si(OC</a:t>
            </a:r>
            <a:r>
              <a:rPr lang="en-US" sz="2000" baseline="-25000" dirty="0">
                <a:solidFill>
                  <a:srgbClr val="002060"/>
                </a:solidFill>
                <a:latin typeface="Arial" panose="020B0604020202020204" pitchFamily="34" charset="0"/>
                <a:cs typeface="Arial" panose="020B0604020202020204" pitchFamily="34" charset="0"/>
              </a:rPr>
              <a:t>2</a:t>
            </a:r>
            <a:r>
              <a:rPr lang="en-US" sz="2000" dirty="0">
                <a:solidFill>
                  <a:srgbClr val="002060"/>
                </a:solidFill>
                <a:latin typeface="Arial" panose="020B0604020202020204" pitchFamily="34" charset="0"/>
                <a:cs typeface="Arial" panose="020B0604020202020204" pitchFamily="34" charset="0"/>
              </a:rPr>
              <a:t>H</a:t>
            </a:r>
            <a:r>
              <a:rPr lang="en-US" sz="2000" baseline="-25000" dirty="0">
                <a:solidFill>
                  <a:srgbClr val="002060"/>
                </a:solidFill>
                <a:latin typeface="Arial" panose="020B0604020202020204" pitchFamily="34" charset="0"/>
                <a:cs typeface="Arial" panose="020B0604020202020204" pitchFamily="34" charset="0"/>
              </a:rPr>
              <a:t>5</a:t>
            </a:r>
            <a:r>
              <a:rPr lang="en-US" sz="2000" dirty="0">
                <a:solidFill>
                  <a:srgbClr val="002060"/>
                </a:solidFill>
                <a:latin typeface="Arial" panose="020B0604020202020204" pitchFamily="34" charset="0"/>
                <a:cs typeface="Arial" panose="020B0604020202020204" pitchFamily="34" charset="0"/>
              </a:rPr>
              <a:t>)</a:t>
            </a:r>
            <a:r>
              <a:rPr lang="en-US" sz="2000" baseline="-25000" dirty="0">
                <a:solidFill>
                  <a:srgbClr val="002060"/>
                </a:solidFill>
                <a:latin typeface="Arial" panose="020B0604020202020204" pitchFamily="34" charset="0"/>
                <a:cs typeface="Arial" panose="020B0604020202020204" pitchFamily="34" charset="0"/>
              </a:rPr>
              <a:t>4</a:t>
            </a:r>
            <a:endParaRPr lang="ru-RU" sz="2000" dirty="0">
              <a:solidFill>
                <a:srgbClr val="002060"/>
              </a:solidFill>
              <a:latin typeface="Arial" panose="020B0604020202020204" pitchFamily="34" charset="0"/>
              <a:cs typeface="Arial" panose="020B0604020202020204" pitchFamily="34" charset="0"/>
            </a:endParaRPr>
          </a:p>
        </p:txBody>
      </p:sp>
      <p:sp>
        <p:nvSpPr>
          <p:cNvPr id="9224" name="TextBox 7"/>
          <p:cNvSpPr txBox="1">
            <a:spLocks noChangeArrowheads="1"/>
          </p:cNvSpPr>
          <p:nvPr/>
        </p:nvSpPr>
        <p:spPr bwMode="auto">
          <a:xfrm>
            <a:off x="1289580" y="5282547"/>
            <a:ext cx="7216354" cy="707874"/>
          </a:xfrm>
          <a:prstGeom prst="rect">
            <a:avLst/>
          </a:prstGeom>
          <a:noFill/>
          <a:ln w="9525">
            <a:noFill/>
            <a:miter lim="800000"/>
          </a:ln>
        </p:spPr>
        <p:txBody>
          <a:bodyPr lIns="91428" tIns="45714" rIns="91428" bIns="45714">
            <a:spAutoFit/>
          </a:bodyPr>
          <a:lstStyle/>
          <a:p>
            <a:pPr>
              <a:defRPr/>
            </a:pPr>
            <a:r>
              <a:rPr lang="ru-RU" sz="2000" dirty="0">
                <a:solidFill>
                  <a:srgbClr val="C00000"/>
                </a:solidFill>
                <a:latin typeface="Arial" panose="020B0604020202020204" pitchFamily="34" charset="0"/>
                <a:cs typeface="Arial" panose="020B0604020202020204" pitchFamily="34" charset="0"/>
              </a:rPr>
              <a:t>3. </a:t>
            </a:r>
            <a:r>
              <a:rPr lang="en-US" sz="2000" dirty="0">
                <a:solidFill>
                  <a:srgbClr val="C00000"/>
                </a:solidFill>
                <a:latin typeface="Arial" panose="020B0604020202020204" pitchFamily="34" charset="0"/>
                <a:cs typeface="Arial" panose="020B0604020202020204" pitchFamily="34" charset="0"/>
              </a:rPr>
              <a:t>Polysilicon production:</a:t>
            </a:r>
            <a:endParaRPr lang="en-US" sz="2000" dirty="0">
              <a:solidFill>
                <a:srgbClr val="C00000"/>
              </a:solidFill>
              <a:latin typeface="Arial" panose="020B0604020202020204" pitchFamily="34" charset="0"/>
              <a:cs typeface="Arial" panose="020B0604020202020204" pitchFamily="34" charset="0"/>
            </a:endParaRPr>
          </a:p>
          <a:p>
            <a:pPr algn="ctr">
              <a:defRPr/>
            </a:pPr>
            <a:r>
              <a:rPr lang="en-US" sz="2000" dirty="0">
                <a:solidFill>
                  <a:srgbClr val="002060"/>
                </a:solidFill>
                <a:latin typeface="Arial" panose="020B0604020202020204" pitchFamily="34" charset="0"/>
                <a:cs typeface="Arial" panose="020B0604020202020204" pitchFamily="34" charset="0"/>
              </a:rPr>
              <a:t>SiH</a:t>
            </a:r>
            <a:r>
              <a:rPr lang="en-US" sz="2000" baseline="-25000" dirty="0">
                <a:solidFill>
                  <a:srgbClr val="002060"/>
                </a:solidFill>
                <a:latin typeface="Arial" panose="020B0604020202020204" pitchFamily="34" charset="0"/>
                <a:cs typeface="Arial" panose="020B0604020202020204" pitchFamily="34" charset="0"/>
              </a:rPr>
              <a:t>4 </a:t>
            </a:r>
            <a:r>
              <a:rPr lang="en-US" sz="2000" dirty="0">
                <a:solidFill>
                  <a:srgbClr val="002060"/>
                </a:solidFill>
                <a:latin typeface="Arial" panose="020B0604020202020204" pitchFamily="34" charset="0"/>
                <a:cs typeface="Arial" panose="020B0604020202020204" pitchFamily="34" charset="0"/>
              </a:rPr>
              <a:t>→ Si + 2H</a:t>
            </a:r>
            <a:r>
              <a:rPr lang="en-US" sz="2000" baseline="-25000" dirty="0">
                <a:solidFill>
                  <a:srgbClr val="002060"/>
                </a:solidFill>
                <a:latin typeface="Arial" panose="020B0604020202020204" pitchFamily="34" charset="0"/>
                <a:cs typeface="Arial" panose="020B0604020202020204" pitchFamily="34" charset="0"/>
              </a:rPr>
              <a:t>2</a:t>
            </a:r>
            <a:endParaRPr lang="ru-RU" sz="2000" dirty="0">
              <a:solidFill>
                <a:srgbClr val="002060"/>
              </a:solidFill>
              <a:latin typeface="Arial" panose="020B0604020202020204" pitchFamily="34" charset="0"/>
              <a:cs typeface="Arial" panose="020B0604020202020204" pitchFamily="34" charset="0"/>
            </a:endParaRPr>
          </a:p>
        </p:txBody>
      </p:sp>
      <p:graphicFrame>
        <p:nvGraphicFramePr>
          <p:cNvPr id="10" name="Object 2"/>
          <p:cNvGraphicFramePr>
            <a:graphicFrameLocks noChangeAspect="1"/>
          </p:cNvGraphicFramePr>
          <p:nvPr/>
        </p:nvGraphicFramePr>
        <p:xfrm>
          <a:off x="7041590" y="1748686"/>
          <a:ext cx="4824228" cy="3657915"/>
        </p:xfrm>
        <a:graphic>
          <a:graphicData uri="http://schemas.openxmlformats.org/presentationml/2006/ole">
            <mc:AlternateContent xmlns:mc="http://schemas.openxmlformats.org/markup-compatibility/2006">
              <mc:Choice xmlns:v="urn:schemas-microsoft-com:vml" Requires="v">
                <p:oleObj spid="_x0000_s0" name="Graph" r:id="rId1" imgW="4140200" imgH="2882900" progId="Origin50.Graph">
                  <p:embed/>
                </p:oleObj>
              </mc:Choice>
              <mc:Fallback>
                <p:oleObj name="Graph" r:id="rId1" imgW="4140200" imgH="2882900" progId="Origin50.Graph">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590" y="1748686"/>
                        <a:ext cx="4824228" cy="3657915"/>
                      </a:xfrm>
                      <a:prstGeom prst="rect">
                        <a:avLst/>
                      </a:prstGeom>
                      <a:noFill/>
                      <a:ln>
                        <a:noFill/>
                      </a:ln>
                      <a:effec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1"/>
          <a:srcRect l="27365" t="37237" r="12703" b="20961"/>
          <a:stretch>
            <a:fillRect/>
          </a:stretch>
        </p:blipFill>
        <p:spPr>
          <a:xfrm>
            <a:off x="1977081" y="190166"/>
            <a:ext cx="7306962" cy="2866767"/>
          </a:xfrm>
          <a:prstGeom prst="rect">
            <a:avLst/>
          </a:prstGeom>
        </p:spPr>
      </p:pic>
      <p:sp>
        <p:nvSpPr>
          <p:cNvPr id="5" name="Прямоугольник 4"/>
          <p:cNvSpPr/>
          <p:nvPr/>
        </p:nvSpPr>
        <p:spPr>
          <a:xfrm>
            <a:off x="3138616" y="3962400"/>
            <a:ext cx="1062681" cy="5272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solidFill>
                  <a:schemeClr val="accent1">
                    <a:lumMod val="75000"/>
                  </a:schemeClr>
                </a:solidFill>
              </a:rPr>
              <a:t>TES</a:t>
            </a:r>
            <a:endParaRPr lang="en-US" sz="1400" b="1" dirty="0">
              <a:solidFill>
                <a:schemeClr val="accent1">
                  <a:lumMod val="75000"/>
                </a:schemeClr>
              </a:solidFill>
            </a:endParaRPr>
          </a:p>
          <a:p>
            <a:pPr algn="ctr"/>
            <a:r>
              <a:rPr lang="en-US" sz="1400" b="1" dirty="0">
                <a:solidFill>
                  <a:schemeClr val="accent1">
                    <a:lumMod val="75000"/>
                  </a:schemeClr>
                </a:solidFill>
              </a:rPr>
              <a:t>Synthesis</a:t>
            </a:r>
            <a:endParaRPr lang="ru-RU" sz="1400" b="1" dirty="0">
              <a:solidFill>
                <a:schemeClr val="accent1">
                  <a:lumMod val="75000"/>
                </a:schemeClr>
              </a:solidFill>
            </a:endParaRPr>
          </a:p>
        </p:txBody>
      </p:sp>
      <p:sp>
        <p:nvSpPr>
          <p:cNvPr id="6" name="Прямоугольник 5"/>
          <p:cNvSpPr/>
          <p:nvPr/>
        </p:nvSpPr>
        <p:spPr>
          <a:xfrm>
            <a:off x="4584356" y="3962400"/>
            <a:ext cx="1338649" cy="5272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solidFill>
                  <a:schemeClr val="accent1">
                    <a:lumMod val="75000"/>
                  </a:schemeClr>
                </a:solidFill>
              </a:rPr>
              <a:t>TES</a:t>
            </a:r>
            <a:endParaRPr lang="en-US" sz="1400" b="1" dirty="0">
              <a:solidFill>
                <a:schemeClr val="accent1">
                  <a:lumMod val="75000"/>
                </a:schemeClr>
              </a:solidFill>
            </a:endParaRPr>
          </a:p>
          <a:p>
            <a:pPr algn="ctr"/>
            <a:r>
              <a:rPr lang="en-US" sz="1400" b="1" dirty="0">
                <a:solidFill>
                  <a:schemeClr val="accent1">
                    <a:lumMod val="75000"/>
                  </a:schemeClr>
                </a:solidFill>
              </a:rPr>
              <a:t>purification</a:t>
            </a:r>
            <a:endParaRPr lang="ru-RU" sz="1400" b="1" dirty="0">
              <a:solidFill>
                <a:schemeClr val="accent1">
                  <a:lumMod val="75000"/>
                </a:schemeClr>
              </a:solidFill>
            </a:endParaRPr>
          </a:p>
        </p:txBody>
      </p:sp>
      <p:sp>
        <p:nvSpPr>
          <p:cNvPr id="7" name="Прямоугольник 6"/>
          <p:cNvSpPr/>
          <p:nvPr/>
        </p:nvSpPr>
        <p:spPr>
          <a:xfrm>
            <a:off x="6306064" y="3962400"/>
            <a:ext cx="1338649" cy="52722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1">
                    <a:lumMod val="75000"/>
                  </a:schemeClr>
                </a:solidFill>
              </a:rPr>
              <a:t>MS synthesis</a:t>
            </a:r>
            <a:endParaRPr lang="ru-RU" sz="1400" b="1" dirty="0">
              <a:solidFill>
                <a:schemeClr val="accent1">
                  <a:lumMod val="75000"/>
                </a:schemeClr>
              </a:solidFill>
            </a:endParaRPr>
          </a:p>
        </p:txBody>
      </p:sp>
      <p:sp>
        <p:nvSpPr>
          <p:cNvPr id="8" name="Прямоугольник 7"/>
          <p:cNvSpPr/>
          <p:nvPr/>
        </p:nvSpPr>
        <p:spPr>
          <a:xfrm>
            <a:off x="8027772" y="3962400"/>
            <a:ext cx="1338649" cy="11285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solidFill>
                  <a:schemeClr val="accent1">
                    <a:lumMod val="75000"/>
                  </a:schemeClr>
                </a:solidFill>
              </a:rPr>
              <a:t>MS purification</a:t>
            </a:r>
            <a:endParaRPr lang="en-US" sz="1400" b="1" dirty="0">
              <a:solidFill>
                <a:schemeClr val="accent1">
                  <a:lumMod val="75000"/>
                </a:schemeClr>
              </a:solidFill>
            </a:endParaRPr>
          </a:p>
          <a:p>
            <a:pPr algn="ctr"/>
            <a:r>
              <a:rPr lang="en-US" sz="1400" b="1" dirty="0">
                <a:solidFill>
                  <a:schemeClr val="accent1">
                    <a:lumMod val="75000"/>
                  </a:schemeClr>
                </a:solidFill>
              </a:rPr>
              <a:t>And collection</a:t>
            </a:r>
            <a:endParaRPr lang="ru-RU" sz="1400" b="1" dirty="0">
              <a:solidFill>
                <a:schemeClr val="accent1">
                  <a:lumMod val="75000"/>
                </a:schemeClr>
              </a:solidFill>
            </a:endParaRPr>
          </a:p>
        </p:txBody>
      </p:sp>
      <p:sp>
        <p:nvSpPr>
          <p:cNvPr id="9" name="TextBox 8"/>
          <p:cNvSpPr txBox="1"/>
          <p:nvPr/>
        </p:nvSpPr>
        <p:spPr>
          <a:xfrm>
            <a:off x="1676399" y="3962400"/>
            <a:ext cx="766119" cy="523220"/>
          </a:xfrm>
          <a:prstGeom prst="rect">
            <a:avLst/>
          </a:prstGeom>
          <a:noFill/>
        </p:spPr>
        <p:txBody>
          <a:bodyPr wrap="square" rtlCol="0">
            <a:spAutoFit/>
          </a:bodyPr>
          <a:lstStyle/>
          <a:p>
            <a:r>
              <a:rPr lang="en-US" sz="1400" dirty="0"/>
              <a:t>MG Si (98.9%)</a:t>
            </a:r>
            <a:endParaRPr lang="ru-RU" sz="1400" dirty="0"/>
          </a:p>
        </p:txBody>
      </p:sp>
      <p:sp>
        <p:nvSpPr>
          <p:cNvPr id="12" name="Стрелка вправо 11"/>
          <p:cNvSpPr/>
          <p:nvPr/>
        </p:nvSpPr>
        <p:spPr>
          <a:xfrm>
            <a:off x="2580502" y="4169463"/>
            <a:ext cx="420130" cy="1090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8" name="Стрелка вправо 17"/>
          <p:cNvSpPr/>
          <p:nvPr/>
        </p:nvSpPr>
        <p:spPr>
          <a:xfrm rot="16200000">
            <a:off x="2487357" y="4662145"/>
            <a:ext cx="586887" cy="8955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2" name="Минус 21"/>
          <p:cNvSpPr/>
          <p:nvPr/>
        </p:nvSpPr>
        <p:spPr>
          <a:xfrm>
            <a:off x="2273646" y="4955060"/>
            <a:ext cx="609600" cy="90616"/>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3" name="TextBox 22"/>
          <p:cNvSpPr txBox="1"/>
          <p:nvPr/>
        </p:nvSpPr>
        <p:spPr>
          <a:xfrm>
            <a:off x="1057562" y="4846479"/>
            <a:ext cx="1252152" cy="307777"/>
          </a:xfrm>
          <a:prstGeom prst="rect">
            <a:avLst/>
          </a:prstGeom>
          <a:noFill/>
        </p:spPr>
        <p:txBody>
          <a:bodyPr wrap="square" rtlCol="0">
            <a:spAutoFit/>
          </a:bodyPr>
          <a:lstStyle/>
          <a:p>
            <a:r>
              <a:rPr lang="en-US" sz="1400" dirty="0"/>
              <a:t>Ethanol (99%)</a:t>
            </a:r>
            <a:endParaRPr lang="ru-RU" sz="1400" dirty="0"/>
          </a:p>
        </p:txBody>
      </p:sp>
      <p:sp>
        <p:nvSpPr>
          <p:cNvPr id="24" name="Стрелка вправо 23"/>
          <p:cNvSpPr/>
          <p:nvPr/>
        </p:nvSpPr>
        <p:spPr>
          <a:xfrm rot="5400000">
            <a:off x="2472102" y="3729991"/>
            <a:ext cx="607096" cy="8338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5" name="Минус 24"/>
          <p:cNvSpPr/>
          <p:nvPr/>
        </p:nvSpPr>
        <p:spPr>
          <a:xfrm>
            <a:off x="2224217" y="3435120"/>
            <a:ext cx="609600" cy="90616"/>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6" name="TextBox 25"/>
          <p:cNvSpPr txBox="1"/>
          <p:nvPr/>
        </p:nvSpPr>
        <p:spPr>
          <a:xfrm>
            <a:off x="1465331" y="3355778"/>
            <a:ext cx="1252152" cy="307777"/>
          </a:xfrm>
          <a:prstGeom prst="rect">
            <a:avLst/>
          </a:prstGeom>
          <a:noFill/>
        </p:spPr>
        <p:txBody>
          <a:bodyPr wrap="square" rtlCol="0">
            <a:spAutoFit/>
          </a:bodyPr>
          <a:lstStyle/>
          <a:p>
            <a:r>
              <a:rPr lang="en-US" sz="1400" dirty="0"/>
              <a:t>Catalysts</a:t>
            </a:r>
            <a:endParaRPr lang="ru-RU" sz="1400" dirty="0"/>
          </a:p>
        </p:txBody>
      </p:sp>
      <p:sp>
        <p:nvSpPr>
          <p:cNvPr id="29" name="Стрелка вниз 28"/>
          <p:cNvSpPr/>
          <p:nvPr/>
        </p:nvSpPr>
        <p:spPr>
          <a:xfrm>
            <a:off x="8628105" y="5154256"/>
            <a:ext cx="137982" cy="10735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p:cNvSpPr txBox="1"/>
          <p:nvPr/>
        </p:nvSpPr>
        <p:spPr>
          <a:xfrm>
            <a:off x="8214152" y="6299315"/>
            <a:ext cx="1103870" cy="338554"/>
          </a:xfrm>
          <a:prstGeom prst="rect">
            <a:avLst/>
          </a:prstGeom>
          <a:noFill/>
        </p:spPr>
        <p:txBody>
          <a:bodyPr wrap="square" rtlCol="0">
            <a:spAutoFit/>
          </a:bodyPr>
          <a:lstStyle/>
          <a:p>
            <a:r>
              <a:rPr lang="en-US" sz="1600" b="1" dirty="0"/>
              <a:t>Polysilicon</a:t>
            </a:r>
            <a:endParaRPr lang="ru-RU" sz="1600" b="1" dirty="0"/>
          </a:p>
        </p:txBody>
      </p:sp>
      <p:sp>
        <p:nvSpPr>
          <p:cNvPr id="31" name="Стрелка вправо 30"/>
          <p:cNvSpPr/>
          <p:nvPr/>
        </p:nvSpPr>
        <p:spPr>
          <a:xfrm>
            <a:off x="4226011" y="4183939"/>
            <a:ext cx="304798" cy="9461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2" name="Стрелка вправо 31"/>
          <p:cNvSpPr/>
          <p:nvPr/>
        </p:nvSpPr>
        <p:spPr>
          <a:xfrm>
            <a:off x="5962135" y="4184056"/>
            <a:ext cx="304798" cy="9461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3" name="Стрелка вправо 32"/>
          <p:cNvSpPr/>
          <p:nvPr/>
        </p:nvSpPr>
        <p:spPr>
          <a:xfrm>
            <a:off x="7665307" y="4183939"/>
            <a:ext cx="304798" cy="9461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4" name="Стрелка вправо 33"/>
          <p:cNvSpPr/>
          <p:nvPr/>
        </p:nvSpPr>
        <p:spPr>
          <a:xfrm rot="5400000">
            <a:off x="4639522" y="5125555"/>
            <a:ext cx="1246349" cy="1014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5" name="Прямоугольник 34"/>
          <p:cNvSpPr/>
          <p:nvPr/>
        </p:nvSpPr>
        <p:spPr>
          <a:xfrm>
            <a:off x="4118919" y="5862904"/>
            <a:ext cx="2331308" cy="5272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solidFill>
                  <a:schemeClr val="accent1">
                    <a:lumMod val="75000"/>
                  </a:schemeClr>
                </a:solidFill>
              </a:rPr>
              <a:t>Ethanol recovery</a:t>
            </a:r>
            <a:endParaRPr lang="ru-RU" sz="1400" b="1" dirty="0">
              <a:solidFill>
                <a:schemeClr val="accent1">
                  <a:lumMod val="75000"/>
                </a:schemeClr>
              </a:solidFill>
            </a:endParaRPr>
          </a:p>
        </p:txBody>
      </p:sp>
      <p:sp>
        <p:nvSpPr>
          <p:cNvPr id="36" name="Минус 35"/>
          <p:cNvSpPr/>
          <p:nvPr/>
        </p:nvSpPr>
        <p:spPr>
          <a:xfrm>
            <a:off x="3591697" y="6079459"/>
            <a:ext cx="609600" cy="90616"/>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7" name="Стрелка вправо 36"/>
          <p:cNvSpPr/>
          <p:nvPr/>
        </p:nvSpPr>
        <p:spPr>
          <a:xfrm rot="16200000">
            <a:off x="2896084" y="5342655"/>
            <a:ext cx="1490083" cy="9885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8" name="Прямоугольник 37"/>
          <p:cNvSpPr/>
          <p:nvPr/>
        </p:nvSpPr>
        <p:spPr>
          <a:xfrm>
            <a:off x="9770073" y="3967637"/>
            <a:ext cx="1338649" cy="5272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solidFill>
                  <a:schemeClr val="accent1">
                    <a:lumMod val="75000"/>
                  </a:schemeClr>
                </a:solidFill>
              </a:rPr>
              <a:t>Pure H2 </a:t>
            </a:r>
            <a:r>
              <a:rPr lang="en-US" sz="1400" b="1" dirty="0" err="1">
                <a:solidFill>
                  <a:schemeClr val="accent1">
                    <a:lumMod val="75000"/>
                  </a:schemeClr>
                </a:solidFill>
              </a:rPr>
              <a:t>gase</a:t>
            </a:r>
            <a:endParaRPr lang="ru-RU" sz="1400" b="1" dirty="0">
              <a:solidFill>
                <a:schemeClr val="accent1">
                  <a:lumMod val="75000"/>
                </a:schemeClr>
              </a:solidFill>
            </a:endParaRPr>
          </a:p>
        </p:txBody>
      </p:sp>
      <p:sp>
        <p:nvSpPr>
          <p:cNvPr id="40" name="Минус 39"/>
          <p:cNvSpPr/>
          <p:nvPr/>
        </p:nvSpPr>
        <p:spPr>
          <a:xfrm rot="5400000">
            <a:off x="5187045" y="4817962"/>
            <a:ext cx="933958" cy="163206"/>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41" name="Стрелка вправо 40"/>
          <p:cNvSpPr/>
          <p:nvPr/>
        </p:nvSpPr>
        <p:spPr>
          <a:xfrm>
            <a:off x="5660979" y="5167859"/>
            <a:ext cx="304798" cy="9461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42" name="Прямоугольник 41"/>
          <p:cNvSpPr/>
          <p:nvPr/>
        </p:nvSpPr>
        <p:spPr>
          <a:xfrm>
            <a:off x="6054367" y="4955060"/>
            <a:ext cx="1338649" cy="5272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a:solidFill>
                  <a:schemeClr val="accent1">
                    <a:lumMod val="75000"/>
                  </a:schemeClr>
                </a:solidFill>
              </a:rPr>
              <a:t>TEOS</a:t>
            </a:r>
            <a:endParaRPr lang="ru-RU" sz="1400" b="1" dirty="0">
              <a:solidFill>
                <a:schemeClr val="accent1">
                  <a:lumMod val="75000"/>
                </a:schemeClr>
              </a:solidFill>
            </a:endParaRPr>
          </a:p>
        </p:txBody>
      </p:sp>
      <p:sp>
        <p:nvSpPr>
          <p:cNvPr id="43" name="Стрелка вправо 42"/>
          <p:cNvSpPr/>
          <p:nvPr/>
        </p:nvSpPr>
        <p:spPr>
          <a:xfrm>
            <a:off x="9415848" y="4189305"/>
            <a:ext cx="304798" cy="9461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44" name="Блок-схема: процесс 43"/>
          <p:cNvSpPr/>
          <p:nvPr/>
        </p:nvSpPr>
        <p:spPr>
          <a:xfrm>
            <a:off x="0" y="3157823"/>
            <a:ext cx="12192000" cy="124263"/>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5" name="TextBox 44"/>
          <p:cNvSpPr txBox="1"/>
          <p:nvPr/>
        </p:nvSpPr>
        <p:spPr>
          <a:xfrm>
            <a:off x="369143" y="2232620"/>
            <a:ext cx="1461216" cy="369332"/>
          </a:xfrm>
          <a:prstGeom prst="rect">
            <a:avLst/>
          </a:prstGeom>
          <a:noFill/>
        </p:spPr>
        <p:txBody>
          <a:bodyPr wrap="square" rtlCol="0">
            <a:spAutoFit/>
          </a:bodyPr>
          <a:lstStyle/>
          <a:p>
            <a:r>
              <a:rPr lang="en-US" b="1" dirty="0"/>
              <a:t>Siemens TCS</a:t>
            </a:r>
            <a:endParaRPr lang="ru-RU" b="1" dirty="0"/>
          </a:p>
        </p:txBody>
      </p:sp>
      <p:sp>
        <p:nvSpPr>
          <p:cNvPr id="46" name="TextBox 45"/>
          <p:cNvSpPr txBox="1"/>
          <p:nvPr/>
        </p:nvSpPr>
        <p:spPr>
          <a:xfrm>
            <a:off x="515865" y="5710127"/>
            <a:ext cx="1167773" cy="369332"/>
          </a:xfrm>
          <a:prstGeom prst="rect">
            <a:avLst/>
          </a:prstGeom>
          <a:noFill/>
        </p:spPr>
        <p:txBody>
          <a:bodyPr wrap="square" rtlCol="0">
            <a:spAutoFit/>
          </a:bodyPr>
          <a:lstStyle/>
          <a:p>
            <a:r>
              <a:rPr lang="en-US" b="1" dirty="0"/>
              <a:t>IPLT TES</a:t>
            </a:r>
            <a:endParaRPr lang="ru-RU"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Energy consumption and waste emission</a:t>
            </a:r>
            <a:endParaRPr lang="ru-RU" dirty="0"/>
          </a:p>
        </p:txBody>
      </p:sp>
      <p:graphicFrame>
        <p:nvGraphicFramePr>
          <p:cNvPr id="4" name="Объект 3"/>
          <p:cNvGraphicFramePr>
            <a:graphicFrameLocks noGrp="1"/>
          </p:cNvGraphicFramePr>
          <p:nvPr>
            <p:ph idx="1"/>
          </p:nvPr>
        </p:nvGraphicFramePr>
        <p:xfrm>
          <a:off x="838200" y="1690688"/>
          <a:ext cx="10515600" cy="4480560"/>
        </p:xfrm>
        <a:graphic>
          <a:graphicData uri="http://schemas.openxmlformats.org/drawingml/2006/table">
            <a:tbl>
              <a:tblPr firstRow="1" bandRow="1">
                <a:tableStyleId>{5C22544A-7EE6-4342-B048-85BDC9FD1C3A}</a:tableStyleId>
              </a:tblPr>
              <a:tblGrid>
                <a:gridCol w="2498124"/>
                <a:gridCol w="3410465"/>
                <a:gridCol w="4607011"/>
              </a:tblGrid>
              <a:tr h="370840">
                <a:tc>
                  <a:txBody>
                    <a:bodyPr/>
                    <a:lstStyle/>
                    <a:p>
                      <a:endParaRPr lang="ru-RU" sz="2400" dirty="0"/>
                    </a:p>
                  </a:txBody>
                  <a:tcPr/>
                </a:tc>
                <a:tc>
                  <a:txBody>
                    <a:bodyPr/>
                    <a:lstStyle/>
                    <a:p>
                      <a:pPr algn="ctr"/>
                      <a:r>
                        <a:rPr lang="en-US" sz="2400" dirty="0"/>
                        <a:t>IPLT TES</a:t>
                      </a:r>
                      <a:endParaRPr lang="ru-RU" sz="2400" dirty="0"/>
                    </a:p>
                  </a:txBody>
                  <a:tcPr/>
                </a:tc>
                <a:tc>
                  <a:txBody>
                    <a:bodyPr/>
                    <a:lstStyle/>
                    <a:p>
                      <a:pPr algn="ctr"/>
                      <a:r>
                        <a:rPr lang="en-US" sz="2400" dirty="0"/>
                        <a:t>Siemens TCS</a:t>
                      </a:r>
                      <a:endParaRPr lang="ru-RU" sz="2400" dirty="0"/>
                    </a:p>
                  </a:txBody>
                  <a:tcPr/>
                </a:tc>
              </a:tr>
              <a:tr h="370840">
                <a:tc>
                  <a:txBody>
                    <a:bodyPr/>
                    <a:lstStyle/>
                    <a:p>
                      <a:r>
                        <a:rPr lang="en-US" sz="2400" dirty="0"/>
                        <a:t>Electricity</a:t>
                      </a:r>
                      <a:r>
                        <a:rPr lang="en-US" sz="2400" baseline="0" dirty="0"/>
                        <a:t> consumption </a:t>
                      </a:r>
                      <a:endParaRPr lang="en-US" sz="2400" baseline="0" dirty="0"/>
                    </a:p>
                    <a:p>
                      <a:r>
                        <a:rPr lang="en-US" sz="2400" baseline="0" dirty="0"/>
                        <a:t>(kW/1kg SG Si)</a:t>
                      </a:r>
                      <a:endParaRPr lang="ru-RU" sz="2400" dirty="0"/>
                    </a:p>
                  </a:txBody>
                  <a:tcPr/>
                </a:tc>
                <a:tc>
                  <a:txBody>
                    <a:bodyPr/>
                    <a:lstStyle/>
                    <a:p>
                      <a:pPr algn="ctr"/>
                      <a:r>
                        <a:rPr lang="en-US" sz="2400" dirty="0"/>
                        <a:t>32-50</a:t>
                      </a:r>
                      <a:endParaRPr lang="ru-RU" sz="2400" dirty="0"/>
                    </a:p>
                  </a:txBody>
                  <a:tcPr/>
                </a:tc>
                <a:tc>
                  <a:txBody>
                    <a:bodyPr/>
                    <a:lstStyle/>
                    <a:p>
                      <a:pPr algn="ctr"/>
                      <a:r>
                        <a:rPr lang="en-US" sz="2400" dirty="0"/>
                        <a:t>41-115</a:t>
                      </a:r>
                      <a:endParaRPr lang="ru-RU" sz="2400" dirty="0"/>
                    </a:p>
                  </a:txBody>
                  <a:tcPr/>
                </a:tc>
              </a:tr>
              <a:tr h="370840">
                <a:tc>
                  <a:txBody>
                    <a:bodyPr/>
                    <a:lstStyle/>
                    <a:p>
                      <a:r>
                        <a:rPr lang="en-US" sz="2400" dirty="0"/>
                        <a:t>Water </a:t>
                      </a:r>
                      <a:r>
                        <a:rPr lang="en-US" sz="2400" baseline="0" dirty="0"/>
                        <a:t>consumption (m3/1kg SG Si)</a:t>
                      </a:r>
                      <a:endParaRPr lang="ru-RU" sz="2400" dirty="0"/>
                    </a:p>
                  </a:txBody>
                  <a:tcPr/>
                </a:tc>
                <a:tc>
                  <a:txBody>
                    <a:bodyPr/>
                    <a:lstStyle/>
                    <a:p>
                      <a:pPr algn="ctr"/>
                      <a:r>
                        <a:rPr lang="en-US" sz="2400" dirty="0"/>
                        <a:t>1.7-4</a:t>
                      </a:r>
                      <a:endParaRPr lang="ru-RU" sz="2400" dirty="0"/>
                    </a:p>
                  </a:txBody>
                  <a:tcPr/>
                </a:tc>
                <a:tc>
                  <a:txBody>
                    <a:bodyPr/>
                    <a:lstStyle/>
                    <a:p>
                      <a:pPr algn="ctr"/>
                      <a:r>
                        <a:rPr lang="en-US" sz="2400" dirty="0"/>
                        <a:t>3-8</a:t>
                      </a:r>
                      <a:endParaRPr lang="ru-RU" sz="2400" dirty="0"/>
                    </a:p>
                  </a:txBody>
                  <a:tcPr/>
                </a:tc>
              </a:tr>
              <a:tr h="370840">
                <a:tc>
                  <a:txBody>
                    <a:bodyPr/>
                    <a:lstStyle/>
                    <a:p>
                      <a:r>
                        <a:rPr lang="en-US" sz="2400" dirty="0"/>
                        <a:t>CO2</a:t>
                      </a:r>
                      <a:r>
                        <a:rPr lang="en-US" sz="2400" baseline="0" dirty="0"/>
                        <a:t> emission (kg/1kg SG Si)</a:t>
                      </a:r>
                      <a:endParaRPr lang="ru-RU" sz="2400" dirty="0"/>
                    </a:p>
                  </a:txBody>
                  <a:tcPr/>
                </a:tc>
                <a:tc>
                  <a:txBody>
                    <a:bodyPr/>
                    <a:lstStyle/>
                    <a:p>
                      <a:pPr algn="ctr"/>
                      <a:r>
                        <a:rPr lang="en-US" sz="2400" dirty="0"/>
                        <a:t>17-45</a:t>
                      </a:r>
                      <a:endParaRPr lang="ru-RU" sz="2400" dirty="0"/>
                    </a:p>
                  </a:txBody>
                  <a:tcPr/>
                </a:tc>
                <a:tc>
                  <a:txBody>
                    <a:bodyPr/>
                    <a:lstStyle/>
                    <a:p>
                      <a:pPr algn="ctr"/>
                      <a:r>
                        <a:rPr lang="en-US" sz="2400" dirty="0"/>
                        <a:t>29-85</a:t>
                      </a:r>
                      <a:endParaRPr lang="ru-RU" sz="2400" dirty="0"/>
                    </a:p>
                  </a:txBody>
                  <a:tcPr/>
                </a:tc>
              </a:tr>
              <a:tr h="370840">
                <a:tc>
                  <a:txBody>
                    <a:bodyPr/>
                    <a:lstStyle/>
                    <a:p>
                      <a:r>
                        <a:rPr lang="en-US" sz="2400" dirty="0"/>
                        <a:t>Quartzite Silicone ore (</a:t>
                      </a:r>
                      <a:r>
                        <a:rPr lang="en-US" sz="2400" baseline="0" dirty="0"/>
                        <a:t>kg/1kg SG Si</a:t>
                      </a:r>
                      <a:r>
                        <a:rPr lang="en-US" sz="2400" dirty="0"/>
                        <a:t>)</a:t>
                      </a:r>
                      <a:endParaRPr lang="ru-RU" sz="2400" dirty="0"/>
                    </a:p>
                  </a:txBody>
                  <a:tcPr/>
                </a:tc>
                <a:tc>
                  <a:txBody>
                    <a:bodyPr/>
                    <a:lstStyle/>
                    <a:p>
                      <a:pPr algn="ctr"/>
                      <a:r>
                        <a:rPr lang="en-US" sz="2400" dirty="0"/>
                        <a:t>4.25</a:t>
                      </a:r>
                      <a:endParaRPr lang="ru-RU" sz="2400" dirty="0"/>
                    </a:p>
                  </a:txBody>
                  <a:tcPr/>
                </a:tc>
                <a:tc>
                  <a:txBody>
                    <a:bodyPr/>
                    <a:lstStyle/>
                    <a:p>
                      <a:pPr algn="ctr"/>
                      <a:r>
                        <a:rPr lang="en-US" sz="2400" dirty="0"/>
                        <a:t>4.1</a:t>
                      </a:r>
                      <a:endParaRPr lang="ru-RU" sz="2400" dirty="0"/>
                    </a:p>
                  </a:txBody>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Price structure </a:t>
            </a:r>
            <a:endParaRPr lang="ru-RU" dirty="0"/>
          </a:p>
        </p:txBody>
      </p:sp>
      <p:sp>
        <p:nvSpPr>
          <p:cNvPr id="22" name="Прямоугольник 21"/>
          <p:cNvSpPr/>
          <p:nvPr/>
        </p:nvSpPr>
        <p:spPr>
          <a:xfrm>
            <a:off x="838200" y="4160111"/>
            <a:ext cx="2842054" cy="1515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Raw material </a:t>
            </a:r>
            <a:endParaRPr lang="en-US" dirty="0"/>
          </a:p>
          <a:p>
            <a:pPr algn="ctr"/>
            <a:r>
              <a:rPr lang="en-US" dirty="0"/>
              <a:t>(MG Si, Ethanol, Cu, </a:t>
            </a:r>
            <a:r>
              <a:rPr lang="en-US" dirty="0" err="1"/>
              <a:t>ect</a:t>
            </a:r>
            <a:r>
              <a:rPr lang="en-US" dirty="0"/>
              <a:t>)</a:t>
            </a:r>
            <a:endParaRPr lang="ru-RU" dirty="0"/>
          </a:p>
        </p:txBody>
      </p:sp>
      <p:sp>
        <p:nvSpPr>
          <p:cNvPr id="23" name="Прямоугольник 22"/>
          <p:cNvSpPr/>
          <p:nvPr/>
        </p:nvSpPr>
        <p:spPr>
          <a:xfrm>
            <a:off x="838200" y="3319849"/>
            <a:ext cx="2842054" cy="84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Energy cost</a:t>
            </a:r>
            <a:endParaRPr lang="ru-RU" dirty="0"/>
          </a:p>
        </p:txBody>
      </p:sp>
      <p:sp>
        <p:nvSpPr>
          <p:cNvPr id="24" name="Прямоугольник 23"/>
          <p:cNvSpPr/>
          <p:nvPr/>
        </p:nvSpPr>
        <p:spPr>
          <a:xfrm>
            <a:off x="838200" y="2716551"/>
            <a:ext cx="2842054" cy="59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Labor cost</a:t>
            </a:r>
            <a:endParaRPr lang="ru-RU" dirty="0"/>
          </a:p>
        </p:txBody>
      </p:sp>
      <p:sp>
        <p:nvSpPr>
          <p:cNvPr id="25" name="Прямоугольник 24"/>
          <p:cNvSpPr/>
          <p:nvPr/>
        </p:nvSpPr>
        <p:spPr>
          <a:xfrm>
            <a:off x="838200" y="1815462"/>
            <a:ext cx="2842054" cy="350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Taxes</a:t>
            </a:r>
            <a:endParaRPr lang="ru-RU" dirty="0"/>
          </a:p>
        </p:txBody>
      </p:sp>
      <p:sp>
        <p:nvSpPr>
          <p:cNvPr id="26" name="Прямоугольник 25"/>
          <p:cNvSpPr/>
          <p:nvPr/>
        </p:nvSpPr>
        <p:spPr>
          <a:xfrm>
            <a:off x="838200" y="2175992"/>
            <a:ext cx="2842054" cy="530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Infrastructure support</a:t>
            </a:r>
            <a:endParaRPr lang="ru-RU" dirty="0"/>
          </a:p>
        </p:txBody>
      </p:sp>
      <p:sp>
        <p:nvSpPr>
          <p:cNvPr id="27" name="Прямоугольник 26"/>
          <p:cNvSpPr/>
          <p:nvPr/>
        </p:nvSpPr>
        <p:spPr>
          <a:xfrm>
            <a:off x="6842986" y="1321356"/>
            <a:ext cx="2208938" cy="369332"/>
          </a:xfrm>
          <a:prstGeom prst="rect">
            <a:avLst/>
          </a:prstGeom>
        </p:spPr>
        <p:txBody>
          <a:bodyPr wrap="none">
            <a:spAutoFit/>
          </a:bodyPr>
          <a:lstStyle/>
          <a:p>
            <a:r>
              <a:rPr lang="en-US" dirty="0"/>
              <a:t>P</a:t>
            </a:r>
            <a:r>
              <a:rPr lang="ru-RU" dirty="0" err="1"/>
              <a:t>rospect</a:t>
            </a:r>
            <a:r>
              <a:rPr lang="ru-RU" dirty="0"/>
              <a:t> </a:t>
            </a:r>
            <a:r>
              <a:rPr lang="ru-RU" dirty="0" err="1"/>
              <a:t>of</a:t>
            </a:r>
            <a:r>
              <a:rPr lang="ru-RU" dirty="0"/>
              <a:t> </a:t>
            </a:r>
            <a:r>
              <a:rPr lang="ru-RU" dirty="0" err="1"/>
              <a:t>reduction</a:t>
            </a:r>
            <a:endParaRPr lang="ru-RU" dirty="0"/>
          </a:p>
        </p:txBody>
      </p:sp>
      <p:sp>
        <p:nvSpPr>
          <p:cNvPr id="29" name="Прямоугольник 28"/>
          <p:cNvSpPr/>
          <p:nvPr/>
        </p:nvSpPr>
        <p:spPr>
          <a:xfrm>
            <a:off x="6526428" y="2165817"/>
            <a:ext cx="2842054" cy="19942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Scaling up</a:t>
            </a:r>
            <a:endParaRPr lang="ru-RU" dirty="0"/>
          </a:p>
        </p:txBody>
      </p:sp>
      <p:sp>
        <p:nvSpPr>
          <p:cNvPr id="30" name="Прямоугольник 29"/>
          <p:cNvSpPr/>
          <p:nvPr/>
        </p:nvSpPr>
        <p:spPr>
          <a:xfrm>
            <a:off x="6526428" y="4160110"/>
            <a:ext cx="2842054" cy="15157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Increasing the selectivity</a:t>
            </a:r>
            <a:endParaRPr lang="ru-RU" dirty="0"/>
          </a:p>
        </p:txBody>
      </p:sp>
      <p:sp>
        <p:nvSpPr>
          <p:cNvPr id="31" name="Прямоугольник 30"/>
          <p:cNvSpPr/>
          <p:nvPr/>
        </p:nvSpPr>
        <p:spPr>
          <a:xfrm>
            <a:off x="6526428" y="1815462"/>
            <a:ext cx="2842054" cy="3503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Reducing the wastes</a:t>
            </a:r>
            <a:endParaRPr lang="ru-RU" dirty="0"/>
          </a:p>
        </p:txBody>
      </p:sp>
      <p:cxnSp>
        <p:nvCxnSpPr>
          <p:cNvPr id="33" name="Прямая со стрелкой 32"/>
          <p:cNvCxnSpPr>
            <a:stCxn id="24" idx="3"/>
          </p:cNvCxnSpPr>
          <p:nvPr/>
        </p:nvCxnSpPr>
        <p:spPr>
          <a:xfrm>
            <a:off x="3680254" y="3013113"/>
            <a:ext cx="28461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Прямая со стрелкой 33"/>
          <p:cNvCxnSpPr/>
          <p:nvPr/>
        </p:nvCxnSpPr>
        <p:spPr>
          <a:xfrm>
            <a:off x="3680254" y="1990639"/>
            <a:ext cx="28461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Прямая со стрелкой 34"/>
          <p:cNvCxnSpPr/>
          <p:nvPr/>
        </p:nvCxnSpPr>
        <p:spPr>
          <a:xfrm>
            <a:off x="3680254" y="2441184"/>
            <a:ext cx="28461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Прямая со стрелкой 35"/>
          <p:cNvCxnSpPr/>
          <p:nvPr/>
        </p:nvCxnSpPr>
        <p:spPr>
          <a:xfrm>
            <a:off x="3680254" y="3739979"/>
            <a:ext cx="28461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Прямая со стрелкой 36"/>
          <p:cNvCxnSpPr/>
          <p:nvPr/>
        </p:nvCxnSpPr>
        <p:spPr>
          <a:xfrm>
            <a:off x="3680254" y="4897397"/>
            <a:ext cx="28461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4675" y="1082736"/>
            <a:ext cx="10192623" cy="5262979"/>
          </a:xfrm>
          <a:prstGeom prst="rect">
            <a:avLst/>
          </a:prstGeom>
          <a:noFill/>
        </p:spPr>
        <p:txBody>
          <a:bodyPr wrap="square">
            <a:spAutoFit/>
          </a:bodyPr>
          <a:lstStyle/>
          <a:p>
            <a:pPr algn="just"/>
            <a:r>
              <a:rPr lang="ru-RU" sz="1400" b="1" dirty="0" err="1"/>
              <a:t>Reduction</a:t>
            </a:r>
            <a:r>
              <a:rPr lang="ru-RU" sz="1400" b="1" dirty="0"/>
              <a:t> </a:t>
            </a:r>
            <a:r>
              <a:rPr lang="ru-RU" sz="1400" b="1" dirty="0" err="1"/>
              <a:t>of</a:t>
            </a:r>
            <a:r>
              <a:rPr lang="ru-RU" sz="1400" b="1" dirty="0"/>
              <a:t> CAPEX: </a:t>
            </a:r>
            <a:r>
              <a:rPr lang="ru-RU" sz="1400" dirty="0" err="1"/>
              <a:t>Using</a:t>
            </a:r>
            <a:r>
              <a:rPr lang="ru-RU" sz="1400" dirty="0"/>
              <a:t> </a:t>
            </a:r>
            <a:r>
              <a:rPr lang="ru-RU" sz="1400" dirty="0" err="1"/>
              <a:t>our</a:t>
            </a:r>
            <a:r>
              <a:rPr lang="ru-RU" sz="1400" dirty="0"/>
              <a:t> </a:t>
            </a:r>
            <a:r>
              <a:rPr lang="ru-RU" sz="1400" dirty="0" err="1"/>
              <a:t>technology</a:t>
            </a:r>
            <a:r>
              <a:rPr lang="ru-RU" sz="1400" dirty="0"/>
              <a:t> </a:t>
            </a:r>
            <a:r>
              <a:rPr lang="ru-RU" sz="1400" dirty="0" err="1"/>
              <a:t>significantly</a:t>
            </a:r>
            <a:r>
              <a:rPr lang="ru-RU" sz="1400" dirty="0"/>
              <a:t> </a:t>
            </a:r>
            <a:r>
              <a:rPr lang="ru-RU" sz="1400" dirty="0" err="1"/>
              <a:t>reduces</a:t>
            </a:r>
            <a:r>
              <a:rPr lang="ru-RU" sz="1400" dirty="0"/>
              <a:t> </a:t>
            </a:r>
            <a:r>
              <a:rPr lang="ru-RU" sz="1400" dirty="0" err="1"/>
              <a:t>capital</a:t>
            </a:r>
            <a:r>
              <a:rPr lang="ru-RU" sz="1400" dirty="0"/>
              <a:t> </a:t>
            </a:r>
            <a:r>
              <a:rPr lang="ru-RU" sz="1400" dirty="0" err="1"/>
              <a:t>expenditures</a:t>
            </a:r>
            <a:r>
              <a:rPr lang="ru-RU" sz="1400" dirty="0"/>
              <a:t> </a:t>
            </a:r>
            <a:r>
              <a:rPr lang="ru-RU" sz="1400" dirty="0" err="1"/>
              <a:t>on</a:t>
            </a:r>
            <a:r>
              <a:rPr lang="ru-RU" sz="1400" dirty="0"/>
              <a:t> </a:t>
            </a:r>
            <a:r>
              <a:rPr lang="ru-RU" sz="1400" dirty="0" err="1"/>
              <a:t>the</a:t>
            </a:r>
            <a:r>
              <a:rPr lang="en-US" sz="1400" dirty="0"/>
              <a:t> </a:t>
            </a:r>
            <a:r>
              <a:rPr lang="ru-RU" sz="1400" dirty="0" err="1"/>
              <a:t>construction</a:t>
            </a:r>
            <a:r>
              <a:rPr lang="ru-RU" sz="1400" dirty="0"/>
              <a:t> </a:t>
            </a:r>
            <a:r>
              <a:rPr lang="ru-RU" sz="1400" dirty="0" err="1"/>
              <a:t>and</a:t>
            </a:r>
            <a:r>
              <a:rPr lang="ru-RU" sz="1400" dirty="0"/>
              <a:t> </a:t>
            </a:r>
            <a:r>
              <a:rPr lang="ru-RU" sz="1400" dirty="0" err="1"/>
              <a:t>launch</a:t>
            </a:r>
            <a:r>
              <a:rPr lang="ru-RU" sz="1400" dirty="0"/>
              <a:t> </a:t>
            </a:r>
            <a:r>
              <a:rPr lang="ru-RU" sz="1400" dirty="0" err="1"/>
              <a:t>of</a:t>
            </a:r>
            <a:r>
              <a:rPr lang="ru-RU" sz="1400" dirty="0"/>
              <a:t> </a:t>
            </a:r>
            <a:r>
              <a:rPr lang="ru-RU" sz="1400" dirty="0" err="1"/>
              <a:t>production</a:t>
            </a:r>
            <a:r>
              <a:rPr lang="ru-RU" sz="1400" dirty="0"/>
              <a:t> </a:t>
            </a:r>
            <a:r>
              <a:rPr lang="ru-RU" sz="1400" dirty="0" err="1"/>
              <a:t>facilities</a:t>
            </a:r>
            <a:r>
              <a:rPr lang="ru-RU" sz="1400" dirty="0"/>
              <a:t>, </a:t>
            </a:r>
            <a:r>
              <a:rPr lang="ru-RU" sz="1400" dirty="0" err="1"/>
              <a:t>thanks</a:t>
            </a:r>
            <a:r>
              <a:rPr lang="ru-RU" sz="1400" dirty="0"/>
              <a:t> </a:t>
            </a:r>
            <a:r>
              <a:rPr lang="ru-RU" sz="1400" dirty="0" err="1"/>
              <a:t>to</a:t>
            </a:r>
            <a:r>
              <a:rPr lang="ru-RU" sz="1400" dirty="0"/>
              <a:t> </a:t>
            </a:r>
            <a:r>
              <a:rPr lang="ru-RU" sz="1400" dirty="0" err="1"/>
              <a:t>the</a:t>
            </a:r>
            <a:r>
              <a:rPr lang="ru-RU" sz="1400" dirty="0"/>
              <a:t> </a:t>
            </a:r>
            <a:r>
              <a:rPr lang="ru-RU" sz="1400" dirty="0" err="1"/>
              <a:t>modular</a:t>
            </a:r>
            <a:r>
              <a:rPr lang="ru-RU" sz="1400" dirty="0"/>
              <a:t> </a:t>
            </a:r>
            <a:r>
              <a:rPr lang="ru-RU" sz="1400" dirty="0" err="1"/>
              <a:t>type</a:t>
            </a:r>
            <a:r>
              <a:rPr lang="ru-RU" sz="1400" dirty="0"/>
              <a:t> </a:t>
            </a:r>
            <a:r>
              <a:rPr lang="ru-RU" sz="1400" dirty="0" err="1"/>
              <a:t>of</a:t>
            </a:r>
            <a:r>
              <a:rPr lang="ru-RU" sz="1400" dirty="0"/>
              <a:t> </a:t>
            </a:r>
            <a:r>
              <a:rPr lang="ru-RU" sz="1400" dirty="0" err="1"/>
              <a:t>production</a:t>
            </a:r>
            <a:r>
              <a:rPr lang="en-US" sz="1400" dirty="0"/>
              <a:t> </a:t>
            </a:r>
            <a:r>
              <a:rPr lang="ru-RU" sz="1400" dirty="0" err="1"/>
              <a:t>organization</a:t>
            </a:r>
            <a:r>
              <a:rPr lang="ru-RU" sz="1400" dirty="0"/>
              <a:t>. </a:t>
            </a:r>
            <a:r>
              <a:rPr lang="ru-RU" sz="1400" dirty="0" err="1"/>
              <a:t>This</a:t>
            </a:r>
            <a:r>
              <a:rPr lang="ru-RU" sz="1400" dirty="0"/>
              <a:t> </a:t>
            </a:r>
            <a:r>
              <a:rPr lang="ru-RU" sz="1400" dirty="0" err="1"/>
              <a:t>makes</a:t>
            </a:r>
            <a:r>
              <a:rPr lang="ru-RU" sz="1400" dirty="0"/>
              <a:t> </a:t>
            </a:r>
            <a:r>
              <a:rPr lang="ru-RU" sz="1400" dirty="0" err="1"/>
              <a:t>investment</a:t>
            </a:r>
            <a:r>
              <a:rPr lang="ru-RU" sz="1400" dirty="0"/>
              <a:t> </a:t>
            </a:r>
            <a:r>
              <a:rPr lang="ru-RU" sz="1400" dirty="0" err="1"/>
              <a:t>in</a:t>
            </a:r>
            <a:r>
              <a:rPr lang="ru-RU" sz="1400" dirty="0"/>
              <a:t> </a:t>
            </a:r>
            <a:r>
              <a:rPr lang="ru-RU" sz="1400" dirty="0" err="1"/>
              <a:t>the</a:t>
            </a:r>
            <a:r>
              <a:rPr lang="ru-RU" sz="1400" dirty="0"/>
              <a:t> </a:t>
            </a:r>
            <a:r>
              <a:rPr lang="ru-RU" sz="1400" dirty="0" err="1"/>
              <a:t>project</a:t>
            </a:r>
            <a:r>
              <a:rPr lang="ru-RU" sz="1400" dirty="0"/>
              <a:t> </a:t>
            </a:r>
            <a:r>
              <a:rPr lang="ru-RU" sz="1400" dirty="0" err="1"/>
              <a:t>more</a:t>
            </a:r>
            <a:r>
              <a:rPr lang="ru-RU" sz="1400" dirty="0"/>
              <a:t> </a:t>
            </a:r>
            <a:r>
              <a:rPr lang="ru-RU" sz="1400" dirty="0" err="1"/>
              <a:t>accessible</a:t>
            </a:r>
            <a:r>
              <a:rPr lang="ru-RU" sz="1400" dirty="0"/>
              <a:t> </a:t>
            </a:r>
            <a:r>
              <a:rPr lang="ru-RU" sz="1400" dirty="0" err="1"/>
              <a:t>for</a:t>
            </a:r>
            <a:r>
              <a:rPr lang="ru-RU" sz="1400" dirty="0"/>
              <a:t> </a:t>
            </a:r>
            <a:r>
              <a:rPr lang="ru-RU" sz="1400" dirty="0" err="1"/>
              <a:t>small</a:t>
            </a:r>
            <a:r>
              <a:rPr lang="ru-RU" sz="1400" dirty="0"/>
              <a:t> </a:t>
            </a:r>
            <a:r>
              <a:rPr lang="ru-RU" sz="1400" dirty="0" err="1"/>
              <a:t>and</a:t>
            </a:r>
            <a:r>
              <a:rPr lang="ru-RU" sz="1400" dirty="0"/>
              <a:t> </a:t>
            </a:r>
            <a:r>
              <a:rPr lang="ru-RU" sz="1400" dirty="0" err="1"/>
              <a:t>medium-sized</a:t>
            </a:r>
            <a:r>
              <a:rPr lang="en-US" sz="1400" dirty="0"/>
              <a:t> </a:t>
            </a:r>
            <a:r>
              <a:rPr lang="ru-RU" sz="1400" dirty="0" err="1"/>
              <a:t>enterprises</a:t>
            </a:r>
            <a:r>
              <a:rPr lang="ru-RU" sz="1400" dirty="0"/>
              <a:t>.</a:t>
            </a:r>
            <a:r>
              <a:rPr lang="en-US" sz="1400" dirty="0"/>
              <a:t> </a:t>
            </a:r>
            <a:endParaRPr lang="en-US" sz="1400" dirty="0"/>
          </a:p>
          <a:p>
            <a:pPr algn="just"/>
            <a:endParaRPr lang="ru-RU" sz="1400" dirty="0"/>
          </a:p>
          <a:p>
            <a:pPr algn="just"/>
            <a:r>
              <a:rPr lang="ru-RU" sz="1400" b="1" dirty="0" err="1"/>
              <a:t>Increased</a:t>
            </a:r>
            <a:r>
              <a:rPr lang="ru-RU" sz="1400" b="1" dirty="0"/>
              <a:t> </a:t>
            </a:r>
            <a:r>
              <a:rPr lang="ru-RU" sz="1400" b="1" dirty="0" err="1"/>
              <a:t>Competitiveness</a:t>
            </a:r>
            <a:r>
              <a:rPr lang="ru-RU" sz="1400" b="1" dirty="0"/>
              <a:t>: </a:t>
            </a:r>
            <a:r>
              <a:rPr lang="ru-RU" sz="1400" dirty="0" err="1"/>
              <a:t>Due</a:t>
            </a:r>
            <a:r>
              <a:rPr lang="ru-RU" sz="1400" dirty="0"/>
              <a:t> </a:t>
            </a:r>
            <a:r>
              <a:rPr lang="ru-RU" sz="1400" dirty="0" err="1"/>
              <a:t>to</a:t>
            </a:r>
            <a:r>
              <a:rPr lang="ru-RU" sz="1400" dirty="0"/>
              <a:t> </a:t>
            </a:r>
            <a:r>
              <a:rPr lang="ru-RU" sz="1400" dirty="0" err="1"/>
              <a:t>economic</a:t>
            </a:r>
            <a:r>
              <a:rPr lang="ru-RU" sz="1400" dirty="0"/>
              <a:t> </a:t>
            </a:r>
            <a:r>
              <a:rPr lang="ru-RU" sz="1400" dirty="0" err="1"/>
              <a:t>efficiency</a:t>
            </a:r>
            <a:r>
              <a:rPr lang="ru-RU" sz="1400" dirty="0"/>
              <a:t> </a:t>
            </a:r>
            <a:r>
              <a:rPr lang="ru-RU" sz="1400" dirty="0" err="1"/>
              <a:t>in</a:t>
            </a:r>
            <a:r>
              <a:rPr lang="ru-RU" sz="1400" dirty="0"/>
              <a:t> </a:t>
            </a:r>
            <a:r>
              <a:rPr lang="ru-RU" sz="1400" dirty="0" err="1"/>
              <a:t>small-scale</a:t>
            </a:r>
            <a:r>
              <a:rPr lang="ru-RU" sz="1400" dirty="0"/>
              <a:t> </a:t>
            </a:r>
            <a:r>
              <a:rPr lang="ru-RU" sz="1400" dirty="0" err="1"/>
              <a:t>production</a:t>
            </a:r>
            <a:r>
              <a:rPr lang="ru-RU" sz="1400" dirty="0"/>
              <a:t>, </a:t>
            </a:r>
            <a:r>
              <a:rPr lang="ru-RU" sz="1400" dirty="0" err="1"/>
              <a:t>small</a:t>
            </a:r>
            <a:r>
              <a:rPr lang="ru-RU" sz="1400" dirty="0"/>
              <a:t> </a:t>
            </a:r>
            <a:r>
              <a:rPr lang="ru-RU" sz="1400" dirty="0" err="1"/>
              <a:t>and</a:t>
            </a:r>
            <a:r>
              <a:rPr lang="en-US" sz="1400" dirty="0"/>
              <a:t> </a:t>
            </a:r>
            <a:r>
              <a:rPr lang="ru-RU" sz="1400" dirty="0" err="1"/>
              <a:t>medium-sized</a:t>
            </a:r>
            <a:r>
              <a:rPr lang="ru-RU" sz="1400" dirty="0"/>
              <a:t> </a:t>
            </a:r>
            <a:r>
              <a:rPr lang="ru-RU" sz="1400" dirty="0" err="1"/>
              <a:t>enterprises</a:t>
            </a:r>
            <a:r>
              <a:rPr lang="ru-RU" sz="1400" dirty="0"/>
              <a:t> </a:t>
            </a:r>
            <a:r>
              <a:rPr lang="ru-RU" sz="1400" dirty="0" err="1"/>
              <a:t>can</a:t>
            </a:r>
            <a:r>
              <a:rPr lang="ru-RU" sz="1400" dirty="0"/>
              <a:t> </a:t>
            </a:r>
            <a:r>
              <a:rPr lang="ru-RU" sz="1400" dirty="0" err="1"/>
              <a:t>successfully</a:t>
            </a:r>
            <a:r>
              <a:rPr lang="ru-RU" sz="1400" dirty="0"/>
              <a:t> </a:t>
            </a:r>
            <a:r>
              <a:rPr lang="ru-RU" sz="1400" dirty="0" err="1"/>
              <a:t>compete</a:t>
            </a:r>
            <a:r>
              <a:rPr lang="ru-RU" sz="1400" dirty="0"/>
              <a:t> </a:t>
            </a:r>
            <a:r>
              <a:rPr lang="ru-RU" sz="1400" dirty="0" err="1"/>
              <a:t>with</a:t>
            </a:r>
            <a:r>
              <a:rPr lang="ru-RU" sz="1400" dirty="0"/>
              <a:t> </a:t>
            </a:r>
            <a:r>
              <a:rPr lang="ru-RU" sz="1400" dirty="0" err="1"/>
              <a:t>large</a:t>
            </a:r>
            <a:r>
              <a:rPr lang="ru-RU" sz="1400" dirty="0"/>
              <a:t> </a:t>
            </a:r>
            <a:r>
              <a:rPr lang="ru-RU" sz="1400" dirty="0" err="1"/>
              <a:t>manufacturers</a:t>
            </a:r>
            <a:r>
              <a:rPr lang="ru-RU" sz="1400" dirty="0"/>
              <a:t> </a:t>
            </a:r>
            <a:r>
              <a:rPr lang="ru-RU" sz="1400" dirty="0" err="1"/>
              <a:t>in</a:t>
            </a:r>
            <a:r>
              <a:rPr lang="ru-RU" sz="1400" dirty="0"/>
              <a:t> </a:t>
            </a:r>
            <a:r>
              <a:rPr lang="ru-RU" sz="1400" dirty="0" err="1"/>
              <a:t>local</a:t>
            </a:r>
            <a:r>
              <a:rPr lang="ru-RU" sz="1400" dirty="0"/>
              <a:t> </a:t>
            </a:r>
            <a:r>
              <a:rPr lang="ru-RU" sz="1400" dirty="0" err="1"/>
              <a:t>and</a:t>
            </a:r>
            <a:r>
              <a:rPr lang="en-US" sz="1400" dirty="0"/>
              <a:t> </a:t>
            </a:r>
            <a:r>
              <a:rPr lang="ru-RU" sz="1400" dirty="0" err="1"/>
              <a:t>regional</a:t>
            </a:r>
            <a:r>
              <a:rPr lang="ru-RU" sz="1400" dirty="0"/>
              <a:t> </a:t>
            </a:r>
            <a:r>
              <a:rPr lang="ru-RU" sz="1400" dirty="0" err="1"/>
              <a:t>markets</a:t>
            </a:r>
            <a:r>
              <a:rPr lang="ru-RU" sz="1400" dirty="0"/>
              <a:t>.</a:t>
            </a:r>
            <a:endParaRPr lang="en-US" sz="1400" dirty="0"/>
          </a:p>
          <a:p>
            <a:pPr algn="just"/>
            <a:endParaRPr lang="en-US" sz="1400" dirty="0"/>
          </a:p>
          <a:p>
            <a:pPr algn="just"/>
            <a:endParaRPr lang="ru-RU" sz="1400" dirty="0"/>
          </a:p>
          <a:p>
            <a:pPr algn="just"/>
            <a:r>
              <a:rPr lang="ru-RU" sz="1400" b="1" dirty="0" err="1"/>
              <a:t>Integration</a:t>
            </a:r>
            <a:r>
              <a:rPr lang="ru-RU" sz="1400" b="1" dirty="0"/>
              <a:t> </a:t>
            </a:r>
            <a:r>
              <a:rPr lang="ru-RU" sz="1400" b="1" dirty="0" err="1"/>
              <a:t>into</a:t>
            </a:r>
            <a:r>
              <a:rPr lang="ru-RU" sz="1400" b="1" dirty="0"/>
              <a:t> Production </a:t>
            </a:r>
            <a:r>
              <a:rPr lang="ru-RU" sz="1400" b="1" dirty="0" err="1"/>
              <a:t>Chains</a:t>
            </a:r>
            <a:r>
              <a:rPr lang="ru-RU" sz="1400" dirty="0"/>
              <a:t>: The </a:t>
            </a:r>
            <a:r>
              <a:rPr lang="ru-RU" sz="1400" dirty="0" err="1"/>
              <a:t>technology</a:t>
            </a:r>
            <a:r>
              <a:rPr lang="ru-RU" sz="1400" dirty="0"/>
              <a:t> </a:t>
            </a:r>
            <a:r>
              <a:rPr lang="ru-RU" sz="1400" dirty="0" err="1"/>
              <a:t>easily</a:t>
            </a:r>
            <a:r>
              <a:rPr lang="ru-RU" sz="1400" dirty="0"/>
              <a:t> </a:t>
            </a:r>
            <a:r>
              <a:rPr lang="ru-RU" sz="1400" dirty="0" err="1"/>
              <a:t>integrates</a:t>
            </a:r>
            <a:r>
              <a:rPr lang="ru-RU" sz="1400" dirty="0"/>
              <a:t> </a:t>
            </a:r>
            <a:r>
              <a:rPr lang="ru-RU" sz="1400" dirty="0" err="1"/>
              <a:t>into</a:t>
            </a:r>
            <a:r>
              <a:rPr lang="ru-RU" sz="1400" dirty="0"/>
              <a:t> </a:t>
            </a:r>
            <a:r>
              <a:rPr lang="ru-RU" sz="1400" dirty="0" err="1"/>
              <a:t>existing</a:t>
            </a:r>
            <a:r>
              <a:rPr lang="ru-RU" sz="1400" dirty="0"/>
              <a:t> </a:t>
            </a:r>
            <a:r>
              <a:rPr lang="ru-RU" sz="1400" dirty="0" err="1"/>
              <a:t>production</a:t>
            </a:r>
            <a:r>
              <a:rPr lang="en-US" sz="1400" dirty="0"/>
              <a:t> </a:t>
            </a:r>
            <a:r>
              <a:rPr lang="ru-RU" sz="1400" dirty="0" err="1"/>
              <a:t>lines</a:t>
            </a:r>
            <a:r>
              <a:rPr lang="ru-RU" sz="1400" dirty="0"/>
              <a:t> </a:t>
            </a:r>
            <a:r>
              <a:rPr lang="ru-RU" sz="1400" dirty="0" err="1"/>
              <a:t>for</a:t>
            </a:r>
            <a:r>
              <a:rPr lang="ru-RU" sz="1400" dirty="0"/>
              <a:t> HIT </a:t>
            </a:r>
            <a:r>
              <a:rPr lang="ru-RU" sz="1400" dirty="0" err="1"/>
              <a:t>solar</a:t>
            </a:r>
            <a:r>
              <a:rPr lang="ru-RU" sz="1400" dirty="0"/>
              <a:t> </a:t>
            </a:r>
            <a:r>
              <a:rPr lang="ru-RU" sz="1400" dirty="0" err="1"/>
              <a:t>cells</a:t>
            </a:r>
            <a:r>
              <a:rPr lang="ru-RU" sz="1400" dirty="0"/>
              <a:t>, </a:t>
            </a:r>
            <a:r>
              <a:rPr lang="ru-RU" sz="1400" dirty="0" err="1"/>
              <a:t>where</a:t>
            </a:r>
            <a:r>
              <a:rPr lang="ru-RU" sz="1400" dirty="0"/>
              <a:t> </a:t>
            </a:r>
            <a:r>
              <a:rPr lang="ru-RU" sz="1400" dirty="0" err="1"/>
              <a:t>monosilane</a:t>
            </a:r>
            <a:r>
              <a:rPr lang="ru-RU" sz="1400" dirty="0"/>
              <a:t> </a:t>
            </a:r>
            <a:r>
              <a:rPr lang="ru-RU" sz="1400" dirty="0" err="1"/>
              <a:t>is</a:t>
            </a:r>
            <a:r>
              <a:rPr lang="ru-RU" sz="1400" dirty="0"/>
              <a:t> </a:t>
            </a:r>
            <a:r>
              <a:rPr lang="ru-RU" sz="1400" dirty="0" err="1"/>
              <a:t>required</a:t>
            </a:r>
            <a:r>
              <a:rPr lang="ru-RU" sz="1400" dirty="0"/>
              <a:t> </a:t>
            </a:r>
            <a:r>
              <a:rPr lang="ru-RU" sz="1400" dirty="0" err="1"/>
              <a:t>as</a:t>
            </a:r>
            <a:r>
              <a:rPr lang="ru-RU" sz="1400" dirty="0"/>
              <a:t> a </a:t>
            </a:r>
            <a:r>
              <a:rPr lang="ru-RU" sz="1400" dirty="0" err="1"/>
              <a:t>raw</a:t>
            </a:r>
            <a:r>
              <a:rPr lang="ru-RU" sz="1400" dirty="0"/>
              <a:t> </a:t>
            </a:r>
            <a:r>
              <a:rPr lang="ru-RU" sz="1400" dirty="0" err="1"/>
              <a:t>material</a:t>
            </a:r>
            <a:r>
              <a:rPr lang="ru-RU" sz="1400" dirty="0"/>
              <a:t>. </a:t>
            </a:r>
            <a:r>
              <a:rPr lang="ru-RU" sz="1400" dirty="0" err="1"/>
              <a:t>This</a:t>
            </a:r>
            <a:r>
              <a:rPr lang="ru-RU" sz="1400" dirty="0"/>
              <a:t> </a:t>
            </a:r>
            <a:r>
              <a:rPr lang="ru-RU" sz="1400" dirty="0" err="1"/>
              <a:t>opens</a:t>
            </a:r>
            <a:r>
              <a:rPr lang="ru-RU" sz="1400" dirty="0"/>
              <a:t> a </a:t>
            </a:r>
            <a:r>
              <a:rPr lang="ru-RU" sz="1400" dirty="0" err="1"/>
              <a:t>new</a:t>
            </a:r>
            <a:r>
              <a:rPr lang="en-US" sz="1400" dirty="0"/>
              <a:t> </a:t>
            </a:r>
            <a:r>
              <a:rPr lang="ru-RU" sz="1400" dirty="0" err="1"/>
              <a:t>chapter</a:t>
            </a:r>
            <a:r>
              <a:rPr lang="ru-RU" sz="1400" dirty="0"/>
              <a:t> </a:t>
            </a:r>
            <a:r>
              <a:rPr lang="ru-RU" sz="1400" dirty="0" err="1"/>
              <a:t>in</a:t>
            </a:r>
            <a:r>
              <a:rPr lang="ru-RU" sz="1400" dirty="0"/>
              <a:t> </a:t>
            </a:r>
            <a:r>
              <a:rPr lang="ru-RU" sz="1400" dirty="0" err="1"/>
              <a:t>the</a:t>
            </a:r>
            <a:r>
              <a:rPr lang="ru-RU" sz="1400" dirty="0"/>
              <a:t> </a:t>
            </a:r>
            <a:r>
              <a:rPr lang="ru-RU" sz="1400" dirty="0" err="1"/>
              <a:t>development</a:t>
            </a:r>
            <a:r>
              <a:rPr lang="ru-RU" sz="1400" dirty="0"/>
              <a:t> </a:t>
            </a:r>
            <a:r>
              <a:rPr lang="ru-RU" sz="1400" dirty="0" err="1"/>
              <a:t>of</a:t>
            </a:r>
            <a:r>
              <a:rPr lang="ru-RU" sz="1400" dirty="0"/>
              <a:t> </a:t>
            </a:r>
            <a:r>
              <a:rPr lang="ru-RU" sz="1400" dirty="0" err="1"/>
              <a:t>solar</a:t>
            </a:r>
            <a:r>
              <a:rPr lang="ru-RU" sz="1400" dirty="0"/>
              <a:t> </a:t>
            </a:r>
            <a:r>
              <a:rPr lang="ru-RU" sz="1400" dirty="0" err="1"/>
              <a:t>energy</a:t>
            </a:r>
            <a:r>
              <a:rPr lang="ru-RU" sz="1400" dirty="0"/>
              <a:t>, </a:t>
            </a:r>
            <a:r>
              <a:rPr lang="ru-RU" sz="1400" dirty="0" err="1"/>
              <a:t>making</a:t>
            </a:r>
            <a:r>
              <a:rPr lang="ru-RU" sz="1400" dirty="0"/>
              <a:t> </a:t>
            </a:r>
            <a:r>
              <a:rPr lang="ru-RU" sz="1400" dirty="0" err="1"/>
              <a:t>it</a:t>
            </a:r>
            <a:r>
              <a:rPr lang="ru-RU" sz="1400" dirty="0"/>
              <a:t> </a:t>
            </a:r>
            <a:r>
              <a:rPr lang="ru-RU" sz="1400" dirty="0" err="1"/>
              <a:t>possible</a:t>
            </a:r>
            <a:r>
              <a:rPr lang="ru-RU" sz="1400" dirty="0"/>
              <a:t> </a:t>
            </a:r>
            <a:r>
              <a:rPr lang="ru-RU" sz="1400" dirty="0" err="1"/>
              <a:t>to</a:t>
            </a:r>
            <a:r>
              <a:rPr lang="ru-RU" sz="1400" dirty="0"/>
              <a:t> </a:t>
            </a:r>
            <a:r>
              <a:rPr lang="ru-RU" sz="1400" dirty="0" err="1"/>
              <a:t>produce</a:t>
            </a:r>
            <a:r>
              <a:rPr lang="ru-RU" sz="1400" dirty="0"/>
              <a:t> </a:t>
            </a:r>
            <a:r>
              <a:rPr lang="ru-RU" sz="1400" dirty="0" err="1"/>
              <a:t>solar</a:t>
            </a:r>
            <a:r>
              <a:rPr lang="ru-RU" sz="1400" dirty="0"/>
              <a:t> </a:t>
            </a:r>
            <a:r>
              <a:rPr lang="ru-RU" sz="1400" dirty="0" err="1"/>
              <a:t>panels</a:t>
            </a:r>
            <a:r>
              <a:rPr lang="ru-RU" sz="1400" dirty="0"/>
              <a:t> </a:t>
            </a:r>
            <a:r>
              <a:rPr lang="ru-RU" sz="1400" dirty="0" err="1"/>
              <a:t>within</a:t>
            </a:r>
            <a:r>
              <a:rPr lang="ru-RU" sz="1400" dirty="0"/>
              <a:t> </a:t>
            </a:r>
            <a:r>
              <a:rPr lang="ru-RU" sz="1400" dirty="0" err="1"/>
              <a:t>the</a:t>
            </a:r>
            <a:r>
              <a:rPr lang="en-US" sz="1400" dirty="0"/>
              <a:t> </a:t>
            </a:r>
            <a:r>
              <a:rPr lang="ru-RU" sz="1400" dirty="0" err="1"/>
              <a:t>framework</a:t>
            </a:r>
            <a:r>
              <a:rPr lang="ru-RU" sz="1400" dirty="0"/>
              <a:t> </a:t>
            </a:r>
            <a:r>
              <a:rPr lang="ru-RU" sz="1400" dirty="0" err="1"/>
              <a:t>of</a:t>
            </a:r>
            <a:r>
              <a:rPr lang="ru-RU" sz="1400" dirty="0"/>
              <a:t> </a:t>
            </a:r>
            <a:r>
              <a:rPr lang="ru-RU" sz="1400" dirty="0" err="1"/>
              <a:t>small</a:t>
            </a:r>
            <a:r>
              <a:rPr lang="ru-RU" sz="1400" dirty="0"/>
              <a:t> </a:t>
            </a:r>
            <a:r>
              <a:rPr lang="ru-RU" sz="1400" dirty="0" err="1"/>
              <a:t>and</a:t>
            </a:r>
            <a:r>
              <a:rPr lang="ru-RU" sz="1400" dirty="0"/>
              <a:t> </a:t>
            </a:r>
            <a:r>
              <a:rPr lang="ru-RU" sz="1400" dirty="0" err="1"/>
              <a:t>medium-sized</a:t>
            </a:r>
            <a:r>
              <a:rPr lang="ru-RU" sz="1400" dirty="0"/>
              <a:t> </a:t>
            </a:r>
            <a:r>
              <a:rPr lang="ru-RU" sz="1400" dirty="0" err="1"/>
              <a:t>businesses</a:t>
            </a:r>
            <a:r>
              <a:rPr lang="ru-RU" sz="1400" dirty="0"/>
              <a:t>.</a:t>
            </a:r>
            <a:endParaRPr lang="en-US" sz="1400" dirty="0"/>
          </a:p>
          <a:p>
            <a:pPr algn="just"/>
            <a:endParaRPr lang="ru-RU" sz="1400" dirty="0"/>
          </a:p>
          <a:p>
            <a:pPr algn="just"/>
            <a:r>
              <a:rPr lang="ru-RU" sz="1400" b="1" dirty="0" err="1"/>
              <a:t>Reducing</a:t>
            </a:r>
            <a:r>
              <a:rPr lang="ru-RU" sz="1400" b="1" dirty="0"/>
              <a:t> </a:t>
            </a:r>
            <a:r>
              <a:rPr lang="ru-RU" sz="1400" b="1" dirty="0" err="1"/>
              <a:t>Dependency</a:t>
            </a:r>
            <a:r>
              <a:rPr lang="ru-RU" sz="1400" b="1" dirty="0"/>
              <a:t> </a:t>
            </a:r>
            <a:r>
              <a:rPr lang="ru-RU" sz="1400" b="1" dirty="0" err="1"/>
              <a:t>on</a:t>
            </a:r>
            <a:r>
              <a:rPr lang="ru-RU" sz="1400" b="1" dirty="0"/>
              <a:t> </a:t>
            </a:r>
            <a:r>
              <a:rPr lang="ru-RU" sz="1400" b="1" dirty="0" err="1"/>
              <a:t>Imports</a:t>
            </a:r>
            <a:r>
              <a:rPr lang="ru-RU" sz="1400" b="1" dirty="0"/>
              <a:t>: </a:t>
            </a:r>
            <a:r>
              <a:rPr lang="ru-RU" sz="1400" dirty="0"/>
              <a:t>European </a:t>
            </a:r>
            <a:r>
              <a:rPr lang="ru-RU" sz="1400" dirty="0" err="1"/>
              <a:t>manufacturers</a:t>
            </a:r>
            <a:r>
              <a:rPr lang="ru-RU" sz="1400" dirty="0"/>
              <a:t> </a:t>
            </a:r>
            <a:r>
              <a:rPr lang="ru-RU" sz="1400" dirty="0" err="1"/>
              <a:t>do</a:t>
            </a:r>
            <a:r>
              <a:rPr lang="ru-RU" sz="1400" dirty="0"/>
              <a:t> </a:t>
            </a:r>
            <a:r>
              <a:rPr lang="ru-RU" sz="1400" dirty="0" err="1"/>
              <a:t>not</a:t>
            </a:r>
            <a:r>
              <a:rPr lang="ru-RU" sz="1400" dirty="0"/>
              <a:t> </a:t>
            </a:r>
            <a:r>
              <a:rPr lang="ru-RU" sz="1400" dirty="0" err="1"/>
              <a:t>need</a:t>
            </a:r>
            <a:r>
              <a:rPr lang="ru-RU" sz="1400" dirty="0"/>
              <a:t> </a:t>
            </a:r>
            <a:r>
              <a:rPr lang="ru-RU" sz="1400" dirty="0" err="1"/>
              <a:t>to</a:t>
            </a:r>
            <a:r>
              <a:rPr lang="ru-RU" sz="1400" dirty="0"/>
              <a:t> </a:t>
            </a:r>
            <a:r>
              <a:rPr lang="ru-RU" sz="1400" dirty="0" err="1"/>
              <a:t>rely</a:t>
            </a:r>
            <a:r>
              <a:rPr lang="ru-RU" sz="1400" dirty="0"/>
              <a:t> </a:t>
            </a:r>
            <a:r>
              <a:rPr lang="ru-RU" sz="1400" dirty="0" err="1"/>
              <a:t>on</a:t>
            </a:r>
            <a:r>
              <a:rPr lang="ru-RU" sz="1400" dirty="0"/>
              <a:t> </a:t>
            </a:r>
            <a:r>
              <a:rPr lang="ru-RU" sz="1400" dirty="0" err="1"/>
              <a:t>imported</a:t>
            </a:r>
            <a:r>
              <a:rPr lang="en-US" sz="1400" dirty="0"/>
              <a:t> </a:t>
            </a:r>
            <a:r>
              <a:rPr lang="ru-RU" sz="1400" dirty="0"/>
              <a:t>silane, </a:t>
            </a:r>
            <a:r>
              <a:rPr lang="en-GB" sz="1400" dirty="0"/>
              <a:t>particularly</a:t>
            </a:r>
            <a:r>
              <a:rPr lang="ru-RU" sz="1400" dirty="0"/>
              <a:t> from China, if there are small-scale production facilities nearby that can meet</a:t>
            </a:r>
            <a:r>
              <a:rPr lang="en-US" sz="1400" dirty="0"/>
              <a:t> </a:t>
            </a:r>
            <a:r>
              <a:rPr lang="ru-RU" sz="1400" dirty="0" err="1"/>
              <a:t>their</a:t>
            </a:r>
            <a:r>
              <a:rPr lang="ru-RU" sz="1400" dirty="0"/>
              <a:t> </a:t>
            </a:r>
            <a:r>
              <a:rPr lang="ru-RU" sz="1400" dirty="0" err="1"/>
              <a:t>needs</a:t>
            </a:r>
            <a:r>
              <a:rPr lang="ru-RU" sz="1400" dirty="0"/>
              <a:t>. </a:t>
            </a:r>
            <a:r>
              <a:rPr lang="ru-RU" sz="1400" dirty="0" err="1"/>
              <a:t>This</a:t>
            </a:r>
            <a:r>
              <a:rPr lang="ru-RU" sz="1400" dirty="0"/>
              <a:t> </a:t>
            </a:r>
            <a:r>
              <a:rPr lang="ru-RU" sz="1400" dirty="0" err="1"/>
              <a:t>reduces</a:t>
            </a:r>
            <a:r>
              <a:rPr lang="ru-RU" sz="1400" dirty="0"/>
              <a:t> </a:t>
            </a:r>
            <a:r>
              <a:rPr lang="ru-RU" sz="1400" dirty="0" err="1"/>
              <a:t>the</a:t>
            </a:r>
            <a:r>
              <a:rPr lang="ru-RU" sz="1400" dirty="0"/>
              <a:t> </a:t>
            </a:r>
            <a:r>
              <a:rPr lang="ru-RU" sz="1400" dirty="0" err="1"/>
              <a:t>risks</a:t>
            </a:r>
            <a:r>
              <a:rPr lang="ru-RU" sz="1400" dirty="0"/>
              <a:t> </a:t>
            </a:r>
            <a:r>
              <a:rPr lang="ru-RU" sz="1400" dirty="0" err="1"/>
              <a:t>associated</a:t>
            </a:r>
            <a:r>
              <a:rPr lang="ru-RU" sz="1400" dirty="0"/>
              <a:t> </a:t>
            </a:r>
            <a:r>
              <a:rPr lang="ru-RU" sz="1400" dirty="0" err="1"/>
              <a:t>with</a:t>
            </a:r>
            <a:r>
              <a:rPr lang="ru-RU" sz="1400" dirty="0"/>
              <a:t> </a:t>
            </a:r>
            <a:r>
              <a:rPr lang="ru-RU" sz="1400" dirty="0" err="1"/>
              <a:t>external</a:t>
            </a:r>
            <a:r>
              <a:rPr lang="ru-RU" sz="1400" dirty="0"/>
              <a:t> </a:t>
            </a:r>
            <a:r>
              <a:rPr lang="ru-RU" sz="1400" dirty="0" err="1"/>
              <a:t>market</a:t>
            </a:r>
            <a:r>
              <a:rPr lang="ru-RU" sz="1400" dirty="0"/>
              <a:t> </a:t>
            </a:r>
            <a:r>
              <a:rPr lang="ru-RU" sz="1400" dirty="0" err="1"/>
              <a:t>factors</a:t>
            </a:r>
            <a:r>
              <a:rPr lang="ru-RU" sz="1400" dirty="0"/>
              <a:t> </a:t>
            </a:r>
            <a:r>
              <a:rPr lang="ru-RU" sz="1400" dirty="0" err="1"/>
              <a:t>such</a:t>
            </a:r>
            <a:r>
              <a:rPr lang="ru-RU" sz="1400" dirty="0"/>
              <a:t> </a:t>
            </a:r>
            <a:r>
              <a:rPr lang="ru-RU" sz="1400" dirty="0" err="1"/>
              <a:t>as</a:t>
            </a:r>
            <a:r>
              <a:rPr lang="ru-RU" sz="1400" dirty="0"/>
              <a:t> </a:t>
            </a:r>
            <a:r>
              <a:rPr lang="ru-RU" sz="1400" dirty="0" err="1"/>
              <a:t>currency</a:t>
            </a:r>
            <a:r>
              <a:rPr lang="en-US" sz="1400" dirty="0"/>
              <a:t> </a:t>
            </a:r>
            <a:r>
              <a:rPr lang="ru-RU" sz="1400" dirty="0" err="1"/>
              <a:t>exchange</a:t>
            </a:r>
            <a:r>
              <a:rPr lang="ru-RU" sz="1400" dirty="0"/>
              <a:t> </a:t>
            </a:r>
            <a:r>
              <a:rPr lang="ru-RU" sz="1400" dirty="0" err="1"/>
              <a:t>rate</a:t>
            </a:r>
            <a:r>
              <a:rPr lang="ru-RU" sz="1400" dirty="0"/>
              <a:t> </a:t>
            </a:r>
            <a:r>
              <a:rPr lang="ru-RU" sz="1400" dirty="0" err="1"/>
              <a:t>fluctuations</a:t>
            </a:r>
            <a:r>
              <a:rPr lang="ru-RU" sz="1400" dirty="0"/>
              <a:t> </a:t>
            </a:r>
            <a:r>
              <a:rPr lang="ru-RU" sz="1400" dirty="0" err="1"/>
              <a:t>and</a:t>
            </a:r>
            <a:r>
              <a:rPr lang="ru-RU" sz="1400" dirty="0"/>
              <a:t> </a:t>
            </a:r>
            <a:r>
              <a:rPr lang="ru-RU" sz="1400" dirty="0" err="1"/>
              <a:t>customs</a:t>
            </a:r>
            <a:r>
              <a:rPr lang="ru-RU" sz="1400" dirty="0"/>
              <a:t> </a:t>
            </a:r>
            <a:r>
              <a:rPr lang="ru-RU" sz="1400" dirty="0" err="1"/>
              <a:t>duties</a:t>
            </a:r>
            <a:r>
              <a:rPr lang="ru-RU" sz="1400" dirty="0"/>
              <a:t>. The </a:t>
            </a:r>
            <a:r>
              <a:rPr lang="ru-RU" sz="1400" dirty="0" err="1"/>
              <a:t>ability</a:t>
            </a:r>
            <a:r>
              <a:rPr lang="ru-RU" sz="1400" dirty="0"/>
              <a:t> </a:t>
            </a:r>
            <a:r>
              <a:rPr lang="ru-RU" sz="1400" dirty="0" err="1"/>
              <a:t>to</a:t>
            </a:r>
            <a:r>
              <a:rPr lang="ru-RU" sz="1400" dirty="0"/>
              <a:t> </a:t>
            </a:r>
            <a:r>
              <a:rPr lang="ru-RU" sz="1400" dirty="0" err="1"/>
              <a:t>integrate</a:t>
            </a:r>
            <a:r>
              <a:rPr lang="ru-RU" sz="1400" dirty="0"/>
              <a:t> </a:t>
            </a:r>
            <a:r>
              <a:rPr lang="ru-RU" sz="1400" dirty="0" err="1"/>
              <a:t>monosilane</a:t>
            </a:r>
            <a:r>
              <a:rPr lang="ru-RU" sz="1400" dirty="0"/>
              <a:t> </a:t>
            </a:r>
            <a:r>
              <a:rPr lang="ru-RU" sz="1400" dirty="0" err="1"/>
              <a:t>production</a:t>
            </a:r>
            <a:r>
              <a:rPr lang="en-US" sz="1400" dirty="0"/>
              <a:t> </a:t>
            </a:r>
            <a:r>
              <a:rPr lang="ru-RU" sz="1400" dirty="0" err="1"/>
              <a:t>with</a:t>
            </a:r>
            <a:r>
              <a:rPr lang="ru-RU" sz="1400" dirty="0"/>
              <a:t> </a:t>
            </a:r>
            <a:r>
              <a:rPr lang="ru-RU" sz="1400" dirty="0" err="1"/>
              <a:t>solar</a:t>
            </a:r>
            <a:r>
              <a:rPr lang="ru-RU" sz="1400" dirty="0"/>
              <a:t> </a:t>
            </a:r>
            <a:r>
              <a:rPr lang="ru-RU" sz="1400" dirty="0" err="1"/>
              <a:t>panel</a:t>
            </a:r>
            <a:r>
              <a:rPr lang="ru-RU" sz="1400" dirty="0"/>
              <a:t> </a:t>
            </a:r>
            <a:r>
              <a:rPr lang="ru-RU" sz="1400" dirty="0" err="1"/>
              <a:t>manufacturing</a:t>
            </a:r>
            <a:r>
              <a:rPr lang="ru-RU" sz="1400" dirty="0"/>
              <a:t> </a:t>
            </a:r>
            <a:r>
              <a:rPr lang="ru-RU" sz="1400" dirty="0" err="1"/>
              <a:t>and</a:t>
            </a:r>
            <a:r>
              <a:rPr lang="ru-RU" sz="1400" dirty="0"/>
              <a:t> </a:t>
            </a:r>
            <a:r>
              <a:rPr lang="ru-RU" sz="1400" dirty="0" err="1"/>
              <a:t>to</a:t>
            </a:r>
            <a:r>
              <a:rPr lang="ru-RU" sz="1400" dirty="0"/>
              <a:t> </a:t>
            </a:r>
            <a:r>
              <a:rPr lang="ru-RU" sz="1400" dirty="0" err="1"/>
              <a:t>develop</a:t>
            </a:r>
            <a:r>
              <a:rPr lang="ru-RU" sz="1400" dirty="0"/>
              <a:t> </a:t>
            </a:r>
            <a:r>
              <a:rPr lang="ru-RU" sz="1400" dirty="0" err="1"/>
              <a:t>such</a:t>
            </a:r>
            <a:r>
              <a:rPr lang="ru-RU" sz="1400" dirty="0"/>
              <a:t> </a:t>
            </a:r>
            <a:r>
              <a:rPr lang="ru-RU" sz="1400" dirty="0" err="1"/>
              <a:t>production</a:t>
            </a:r>
            <a:r>
              <a:rPr lang="ru-RU" sz="1400" dirty="0"/>
              <a:t> </a:t>
            </a:r>
            <a:r>
              <a:rPr lang="ru-RU" sz="1400" dirty="0" err="1"/>
              <a:t>complexes</a:t>
            </a:r>
            <a:r>
              <a:rPr lang="ru-RU" sz="1400" dirty="0"/>
              <a:t> </a:t>
            </a:r>
            <a:r>
              <a:rPr lang="ru-RU" sz="1400" dirty="0" err="1"/>
              <a:t>within</a:t>
            </a:r>
            <a:r>
              <a:rPr lang="ru-RU" sz="1400" dirty="0"/>
              <a:t> </a:t>
            </a:r>
            <a:r>
              <a:rPr lang="ru-RU" sz="1400" dirty="0" err="1"/>
              <a:t>the</a:t>
            </a:r>
            <a:r>
              <a:rPr lang="ru-RU" sz="1400" dirty="0"/>
              <a:t> </a:t>
            </a:r>
            <a:r>
              <a:rPr lang="ru-RU" sz="1400" dirty="0" err="1"/>
              <a:t>framework</a:t>
            </a:r>
            <a:r>
              <a:rPr lang="en-US" sz="1400" dirty="0"/>
              <a:t> </a:t>
            </a:r>
            <a:r>
              <a:rPr lang="ru-RU" sz="1400" dirty="0" err="1"/>
              <a:t>of</a:t>
            </a:r>
            <a:r>
              <a:rPr lang="ru-RU" sz="1400" dirty="0"/>
              <a:t> </a:t>
            </a:r>
            <a:r>
              <a:rPr lang="ru-RU" sz="1400" dirty="0" err="1"/>
              <a:t>small</a:t>
            </a:r>
            <a:r>
              <a:rPr lang="ru-RU" sz="1400" dirty="0"/>
              <a:t> </a:t>
            </a:r>
            <a:r>
              <a:rPr lang="ru-RU" sz="1400" dirty="0" err="1"/>
              <a:t>and</a:t>
            </a:r>
            <a:r>
              <a:rPr lang="ru-RU" sz="1400" dirty="0"/>
              <a:t> </a:t>
            </a:r>
            <a:r>
              <a:rPr lang="ru-RU" sz="1400" dirty="0" err="1"/>
              <a:t>medium-sized</a:t>
            </a:r>
            <a:r>
              <a:rPr lang="ru-RU" sz="1400" dirty="0"/>
              <a:t> </a:t>
            </a:r>
            <a:r>
              <a:rPr lang="ru-RU" sz="1400" dirty="0" err="1"/>
              <a:t>businesses</a:t>
            </a:r>
            <a:r>
              <a:rPr lang="ru-RU" sz="1400" dirty="0"/>
              <a:t> </a:t>
            </a:r>
            <a:r>
              <a:rPr lang="ru-RU" sz="1400" dirty="0" err="1"/>
              <a:t>opens</a:t>
            </a:r>
            <a:r>
              <a:rPr lang="ru-RU" sz="1400" dirty="0"/>
              <a:t> </a:t>
            </a:r>
            <a:r>
              <a:rPr lang="ru-RU" sz="1400" dirty="0" err="1"/>
              <a:t>up</a:t>
            </a:r>
            <a:r>
              <a:rPr lang="ru-RU" sz="1400" dirty="0"/>
              <a:t> </a:t>
            </a:r>
            <a:r>
              <a:rPr lang="ru-RU" sz="1400" dirty="0" err="1"/>
              <a:t>the</a:t>
            </a:r>
            <a:r>
              <a:rPr lang="ru-RU" sz="1400" dirty="0"/>
              <a:t> </a:t>
            </a:r>
            <a:r>
              <a:rPr lang="ru-RU" sz="1400" dirty="0" err="1"/>
              <a:t>possibility</a:t>
            </a:r>
            <a:r>
              <a:rPr lang="ru-RU" sz="1400" dirty="0"/>
              <a:t> </a:t>
            </a:r>
            <a:r>
              <a:rPr lang="ru-RU" sz="1400" dirty="0" err="1"/>
              <a:t>for</a:t>
            </a:r>
            <a:r>
              <a:rPr lang="ru-RU" sz="1400" dirty="0"/>
              <a:t> </a:t>
            </a:r>
            <a:r>
              <a:rPr lang="ru-RU" sz="1400" dirty="0" err="1"/>
              <a:t>the</a:t>
            </a:r>
            <a:r>
              <a:rPr lang="ru-RU" sz="1400" dirty="0"/>
              <a:t> European </a:t>
            </a:r>
            <a:r>
              <a:rPr lang="ru-RU" sz="1400" dirty="0" err="1"/>
              <a:t>market</a:t>
            </a:r>
            <a:r>
              <a:rPr lang="ru-RU" sz="1400" dirty="0"/>
              <a:t> </a:t>
            </a:r>
            <a:r>
              <a:rPr lang="ru-RU" sz="1400" dirty="0" err="1"/>
              <a:t>to</a:t>
            </a:r>
            <a:r>
              <a:rPr lang="en-US" sz="1400" dirty="0"/>
              <a:t> </a:t>
            </a:r>
            <a:r>
              <a:rPr lang="ru-RU" sz="1400" dirty="0" err="1"/>
              <a:t>achieve</a:t>
            </a:r>
            <a:r>
              <a:rPr lang="ru-RU" sz="1400" dirty="0"/>
              <a:t> </a:t>
            </a:r>
            <a:r>
              <a:rPr lang="ru-RU" sz="1400" dirty="0" err="1"/>
              <a:t>independence</a:t>
            </a:r>
            <a:r>
              <a:rPr lang="ru-RU" sz="1400" dirty="0"/>
              <a:t> </a:t>
            </a:r>
            <a:r>
              <a:rPr lang="ru-RU" sz="1400" dirty="0" err="1"/>
              <a:t>from</a:t>
            </a:r>
            <a:r>
              <a:rPr lang="ru-RU" sz="1400" dirty="0"/>
              <a:t> </a:t>
            </a:r>
            <a:r>
              <a:rPr lang="ru-RU" sz="1400" dirty="0" err="1"/>
              <a:t>Chinese</a:t>
            </a:r>
            <a:r>
              <a:rPr lang="ru-RU" sz="1400" dirty="0"/>
              <a:t> </a:t>
            </a:r>
            <a:r>
              <a:rPr lang="ru-RU" sz="1400" dirty="0" err="1"/>
              <a:t>and</a:t>
            </a:r>
            <a:r>
              <a:rPr lang="ru-RU" sz="1400" dirty="0"/>
              <a:t> </a:t>
            </a:r>
            <a:r>
              <a:rPr lang="ru-RU" sz="1400" dirty="0" err="1"/>
              <a:t>other</a:t>
            </a:r>
            <a:r>
              <a:rPr lang="ru-RU" sz="1400" dirty="0"/>
              <a:t> </a:t>
            </a:r>
            <a:r>
              <a:rPr lang="ru-RU" sz="1400" dirty="0" err="1"/>
              <a:t>external</a:t>
            </a:r>
            <a:r>
              <a:rPr lang="ru-RU" sz="1400" dirty="0"/>
              <a:t> </a:t>
            </a:r>
            <a:r>
              <a:rPr lang="ru-RU" sz="1400" dirty="0" err="1"/>
              <a:t>monopolists</a:t>
            </a:r>
            <a:r>
              <a:rPr lang="ru-RU" sz="1400" dirty="0"/>
              <a:t> </a:t>
            </a:r>
            <a:r>
              <a:rPr lang="ru-RU" sz="1400" dirty="0" err="1"/>
              <a:t>in</a:t>
            </a:r>
            <a:r>
              <a:rPr lang="ru-RU" sz="1400" dirty="0"/>
              <a:t> </a:t>
            </a:r>
            <a:r>
              <a:rPr lang="ru-RU" sz="1400" dirty="0" err="1"/>
              <a:t>the</a:t>
            </a:r>
            <a:r>
              <a:rPr lang="ru-RU" sz="1400" dirty="0"/>
              <a:t> </a:t>
            </a:r>
            <a:r>
              <a:rPr lang="ru-RU" sz="1400" dirty="0" err="1"/>
              <a:t>solar</a:t>
            </a:r>
            <a:r>
              <a:rPr lang="ru-RU" sz="1400" dirty="0"/>
              <a:t> </a:t>
            </a:r>
            <a:r>
              <a:rPr lang="ru-RU" sz="1400" dirty="0" err="1"/>
              <a:t>panel</a:t>
            </a:r>
            <a:r>
              <a:rPr lang="ru-RU" sz="1400" dirty="0"/>
              <a:t> </a:t>
            </a:r>
            <a:r>
              <a:rPr lang="ru-RU" sz="1400" dirty="0" err="1"/>
              <a:t>production</a:t>
            </a:r>
            <a:endParaRPr lang="ru-RU" sz="1400" dirty="0"/>
          </a:p>
          <a:p>
            <a:pPr algn="just"/>
            <a:r>
              <a:rPr lang="ru-RU" sz="1400" dirty="0" err="1"/>
              <a:t>sector</a:t>
            </a:r>
            <a:r>
              <a:rPr lang="ru-RU" sz="1400" dirty="0"/>
              <a:t>.</a:t>
            </a:r>
            <a:endParaRPr lang="en-US" sz="1400" dirty="0"/>
          </a:p>
          <a:p>
            <a:pPr algn="just"/>
            <a:endParaRPr lang="ru-RU" sz="1400" dirty="0"/>
          </a:p>
          <a:p>
            <a:pPr algn="just"/>
            <a:r>
              <a:rPr lang="ru-RU" sz="1400" b="1" dirty="0" err="1"/>
              <a:t>Stimulating</a:t>
            </a:r>
            <a:r>
              <a:rPr lang="ru-RU" sz="1400" b="1" dirty="0"/>
              <a:t> Local Development</a:t>
            </a:r>
            <a:r>
              <a:rPr lang="ru-RU" sz="1400" dirty="0"/>
              <a:t>: The </a:t>
            </a:r>
            <a:r>
              <a:rPr lang="ru-RU" sz="1400" dirty="0" err="1"/>
              <a:t>creation</a:t>
            </a:r>
            <a:r>
              <a:rPr lang="ru-RU" sz="1400" dirty="0"/>
              <a:t> </a:t>
            </a:r>
            <a:r>
              <a:rPr lang="ru-RU" sz="1400" dirty="0" err="1"/>
              <a:t>of</a:t>
            </a:r>
            <a:r>
              <a:rPr lang="ru-RU" sz="1400" dirty="0"/>
              <a:t> </a:t>
            </a:r>
            <a:r>
              <a:rPr lang="ru-RU" sz="1400" dirty="0" err="1"/>
              <a:t>small</a:t>
            </a:r>
            <a:r>
              <a:rPr lang="ru-RU" sz="1400" dirty="0"/>
              <a:t> </a:t>
            </a:r>
            <a:r>
              <a:rPr lang="ru-RU" sz="1400" dirty="0" err="1"/>
              <a:t>and</a:t>
            </a:r>
            <a:r>
              <a:rPr lang="ru-RU" sz="1400" dirty="0"/>
              <a:t> </a:t>
            </a:r>
            <a:r>
              <a:rPr lang="ru-RU" sz="1400" dirty="0" err="1"/>
              <a:t>medium-sized</a:t>
            </a:r>
            <a:r>
              <a:rPr lang="ru-RU" sz="1400" dirty="0"/>
              <a:t> </a:t>
            </a:r>
            <a:r>
              <a:rPr lang="ru-RU" sz="1400" dirty="0" err="1"/>
              <a:t>production</a:t>
            </a:r>
            <a:r>
              <a:rPr lang="en-US" sz="1400" dirty="0"/>
              <a:t> </a:t>
            </a:r>
            <a:r>
              <a:rPr lang="ru-RU" sz="1400" dirty="0" err="1"/>
              <a:t>enterprises</a:t>
            </a:r>
            <a:r>
              <a:rPr lang="ru-RU" sz="1400" dirty="0"/>
              <a:t> </a:t>
            </a:r>
            <a:r>
              <a:rPr lang="ru-RU" sz="1400" dirty="0" err="1"/>
              <a:t>in</a:t>
            </a:r>
            <a:r>
              <a:rPr lang="ru-RU" sz="1400" dirty="0"/>
              <a:t> </a:t>
            </a:r>
            <a:r>
              <a:rPr lang="ru-RU" sz="1400" dirty="0" err="1"/>
              <a:t>this</a:t>
            </a:r>
            <a:r>
              <a:rPr lang="ru-RU" sz="1400" dirty="0"/>
              <a:t> </a:t>
            </a:r>
            <a:r>
              <a:rPr lang="ru-RU" sz="1400" dirty="0" err="1"/>
              <a:t>area</a:t>
            </a:r>
            <a:r>
              <a:rPr lang="ru-RU" sz="1400" dirty="0"/>
              <a:t> </a:t>
            </a:r>
            <a:r>
              <a:rPr lang="ru-RU" sz="1400" dirty="0" err="1"/>
              <a:t>contributes</a:t>
            </a:r>
            <a:r>
              <a:rPr lang="ru-RU" sz="1400" dirty="0"/>
              <a:t> </a:t>
            </a:r>
            <a:r>
              <a:rPr lang="ru-RU" sz="1400" dirty="0" err="1"/>
              <a:t>to</a:t>
            </a:r>
            <a:r>
              <a:rPr lang="ru-RU" sz="1400" dirty="0"/>
              <a:t> </a:t>
            </a:r>
            <a:r>
              <a:rPr lang="ru-RU" sz="1400" dirty="0" err="1"/>
              <a:t>the</a:t>
            </a:r>
            <a:r>
              <a:rPr lang="ru-RU" sz="1400" dirty="0"/>
              <a:t> </a:t>
            </a:r>
            <a:r>
              <a:rPr lang="ru-RU" sz="1400" dirty="0" err="1"/>
              <a:t>development</a:t>
            </a:r>
            <a:r>
              <a:rPr lang="ru-RU" sz="1400" dirty="0"/>
              <a:t> </a:t>
            </a:r>
            <a:r>
              <a:rPr lang="ru-RU" sz="1400" dirty="0" err="1"/>
              <a:t>of</a:t>
            </a:r>
            <a:r>
              <a:rPr lang="ru-RU" sz="1400" dirty="0"/>
              <a:t> </a:t>
            </a:r>
            <a:r>
              <a:rPr lang="ru-RU" sz="1400" dirty="0" err="1"/>
              <a:t>the</a:t>
            </a:r>
            <a:r>
              <a:rPr lang="ru-RU" sz="1400" dirty="0"/>
              <a:t> </a:t>
            </a:r>
            <a:r>
              <a:rPr lang="ru-RU" sz="1400" dirty="0" err="1"/>
              <a:t>local</a:t>
            </a:r>
            <a:r>
              <a:rPr lang="ru-RU" sz="1400" dirty="0"/>
              <a:t> </a:t>
            </a:r>
            <a:r>
              <a:rPr lang="ru-RU" sz="1400" dirty="0" err="1"/>
              <a:t>economy</a:t>
            </a:r>
            <a:r>
              <a:rPr lang="ru-RU" sz="1400" dirty="0"/>
              <a:t>, </a:t>
            </a:r>
            <a:r>
              <a:rPr lang="ru-RU" sz="1400" dirty="0" err="1"/>
              <a:t>job</a:t>
            </a:r>
            <a:r>
              <a:rPr lang="ru-RU" sz="1400" dirty="0"/>
              <a:t> </a:t>
            </a:r>
            <a:r>
              <a:rPr lang="ru-RU" sz="1400" dirty="0" err="1"/>
              <a:t>creation</a:t>
            </a:r>
            <a:r>
              <a:rPr lang="ru-RU" sz="1400" dirty="0"/>
              <a:t>, </a:t>
            </a:r>
            <a:r>
              <a:rPr lang="ru-RU" sz="1400" dirty="0" err="1"/>
              <a:t>and</a:t>
            </a:r>
            <a:r>
              <a:rPr lang="ru-RU" sz="1400" dirty="0"/>
              <a:t> </a:t>
            </a:r>
            <a:r>
              <a:rPr lang="ru-RU" sz="1400" dirty="0" err="1"/>
              <a:t>the</a:t>
            </a:r>
            <a:r>
              <a:rPr lang="en-US" sz="1400" dirty="0"/>
              <a:t> </a:t>
            </a:r>
            <a:r>
              <a:rPr lang="ru-RU" sz="1400" dirty="0" err="1"/>
              <a:t>growth</a:t>
            </a:r>
            <a:r>
              <a:rPr lang="ru-RU" sz="1400" dirty="0"/>
              <a:t> </a:t>
            </a:r>
            <a:r>
              <a:rPr lang="ru-RU" sz="1400" dirty="0" err="1"/>
              <a:t>of</a:t>
            </a:r>
            <a:r>
              <a:rPr lang="ru-RU" sz="1400" dirty="0"/>
              <a:t> </a:t>
            </a:r>
            <a:r>
              <a:rPr lang="ru-RU" sz="1400" dirty="0" err="1"/>
              <a:t>the</a:t>
            </a:r>
            <a:r>
              <a:rPr lang="ru-RU" sz="1400" dirty="0"/>
              <a:t> </a:t>
            </a:r>
            <a:r>
              <a:rPr lang="ru-RU" sz="1400" dirty="0" err="1"/>
              <a:t>industrial</a:t>
            </a:r>
            <a:r>
              <a:rPr lang="ru-RU" sz="1400" dirty="0"/>
              <a:t> </a:t>
            </a:r>
            <a:r>
              <a:rPr lang="ru-RU" sz="1400" dirty="0" err="1"/>
              <a:t>base</a:t>
            </a:r>
            <a:r>
              <a:rPr lang="ru-RU" sz="1400" dirty="0"/>
              <a:t> </a:t>
            </a:r>
            <a:r>
              <a:rPr lang="ru-RU" sz="1400" dirty="0" err="1"/>
              <a:t>in</a:t>
            </a:r>
            <a:r>
              <a:rPr lang="ru-RU" sz="1400" dirty="0"/>
              <a:t> </a:t>
            </a:r>
            <a:r>
              <a:rPr lang="ru-RU" sz="1400" dirty="0" err="1"/>
              <a:t>the</a:t>
            </a:r>
            <a:r>
              <a:rPr lang="ru-RU" sz="1400" dirty="0"/>
              <a:t> </a:t>
            </a:r>
            <a:r>
              <a:rPr lang="ru-RU" sz="1400" dirty="0" err="1"/>
              <a:t>region</a:t>
            </a:r>
            <a:r>
              <a:rPr lang="ru-RU" sz="1400" dirty="0"/>
              <a:t>.</a:t>
            </a:r>
            <a:endParaRPr lang="en-US" sz="1400" dirty="0"/>
          </a:p>
          <a:p>
            <a:pPr algn="just"/>
            <a:endParaRPr lang="ru-RU" sz="1400" dirty="0"/>
          </a:p>
          <a:p>
            <a:pPr algn="just"/>
            <a:r>
              <a:rPr lang="ru-RU" sz="1400" b="1" dirty="0" err="1"/>
              <a:t>Overall</a:t>
            </a:r>
            <a:r>
              <a:rPr lang="ru-RU" sz="1400" b="1" dirty="0"/>
              <a:t>, </a:t>
            </a:r>
            <a:r>
              <a:rPr lang="ru-RU" sz="1400" b="1" dirty="0" err="1"/>
              <a:t>the</a:t>
            </a:r>
            <a:r>
              <a:rPr lang="ru-RU" sz="1400" b="1" dirty="0"/>
              <a:t> </a:t>
            </a:r>
            <a:r>
              <a:rPr lang="ru-RU" sz="1400" b="1" dirty="0" err="1"/>
              <a:t>use</a:t>
            </a:r>
            <a:r>
              <a:rPr lang="ru-RU" sz="1400" b="1" dirty="0"/>
              <a:t> </a:t>
            </a:r>
            <a:r>
              <a:rPr lang="ru-RU" sz="1400" b="1" dirty="0" err="1"/>
              <a:t>of</a:t>
            </a:r>
            <a:r>
              <a:rPr lang="ru-RU" sz="1400" b="1" dirty="0"/>
              <a:t> </a:t>
            </a:r>
            <a:r>
              <a:rPr lang="ru-RU" sz="1400" b="1" dirty="0" err="1"/>
              <a:t>this</a:t>
            </a:r>
            <a:r>
              <a:rPr lang="ru-RU" sz="1400" b="1" dirty="0"/>
              <a:t> </a:t>
            </a:r>
            <a:r>
              <a:rPr lang="ru-RU" sz="1400" b="1" dirty="0" err="1"/>
              <a:t>technology</a:t>
            </a:r>
            <a:r>
              <a:rPr lang="ru-RU" sz="1400" b="1" dirty="0"/>
              <a:t> </a:t>
            </a:r>
            <a:r>
              <a:rPr lang="ru-RU" sz="1400" b="1" dirty="0" err="1"/>
              <a:t>allows</a:t>
            </a:r>
            <a:r>
              <a:rPr lang="ru-RU" sz="1400" b="1" dirty="0"/>
              <a:t> </a:t>
            </a:r>
            <a:r>
              <a:rPr lang="ru-RU" sz="1400" b="1" dirty="0" err="1"/>
              <a:t>small</a:t>
            </a:r>
            <a:r>
              <a:rPr lang="ru-RU" sz="1400" b="1" dirty="0"/>
              <a:t> </a:t>
            </a:r>
            <a:r>
              <a:rPr lang="ru-RU" sz="1400" b="1" dirty="0" err="1"/>
              <a:t>and</a:t>
            </a:r>
            <a:r>
              <a:rPr lang="ru-RU" sz="1400" b="1" dirty="0"/>
              <a:t> </a:t>
            </a:r>
            <a:r>
              <a:rPr lang="ru-RU" sz="1400" b="1" dirty="0" err="1"/>
              <a:t>medium-sized</a:t>
            </a:r>
            <a:r>
              <a:rPr lang="ru-RU" sz="1400" b="1" dirty="0"/>
              <a:t> </a:t>
            </a:r>
            <a:r>
              <a:rPr lang="ru-RU" sz="1400" b="1" dirty="0" err="1"/>
              <a:t>enterprises</a:t>
            </a:r>
            <a:r>
              <a:rPr lang="ru-RU" sz="1400" b="1" dirty="0"/>
              <a:t> </a:t>
            </a:r>
            <a:r>
              <a:rPr lang="ru-RU" sz="1400" b="1" dirty="0" err="1"/>
              <a:t>to</a:t>
            </a:r>
            <a:r>
              <a:rPr lang="ru-RU" sz="1400" b="1" dirty="0"/>
              <a:t> </a:t>
            </a:r>
            <a:r>
              <a:rPr lang="ru-RU" sz="1400" b="1" dirty="0" err="1"/>
              <a:t>enter</a:t>
            </a:r>
            <a:r>
              <a:rPr lang="ru-RU" sz="1400" b="1" dirty="0"/>
              <a:t> </a:t>
            </a:r>
            <a:r>
              <a:rPr lang="ru-RU" sz="1400" b="1" dirty="0" err="1"/>
              <a:t>the</a:t>
            </a:r>
            <a:r>
              <a:rPr lang="ru-RU" sz="1400" b="1" dirty="0"/>
              <a:t> </a:t>
            </a:r>
            <a:r>
              <a:rPr lang="ru-RU" sz="1400" b="1" dirty="0" err="1"/>
              <a:t>silane</a:t>
            </a:r>
            <a:r>
              <a:rPr lang="en-US" sz="1400" b="1" dirty="0"/>
              <a:t> </a:t>
            </a:r>
            <a:r>
              <a:rPr lang="ru-RU" sz="1400" b="1" dirty="0" err="1"/>
              <a:t>and</a:t>
            </a:r>
            <a:r>
              <a:rPr lang="ru-RU" sz="1400" b="1" dirty="0"/>
              <a:t> </a:t>
            </a:r>
            <a:r>
              <a:rPr lang="ru-RU" sz="1400" b="1" dirty="0" err="1"/>
              <a:t>silicon</a:t>
            </a:r>
            <a:r>
              <a:rPr lang="ru-RU" sz="1400" b="1" dirty="0"/>
              <a:t> </a:t>
            </a:r>
            <a:r>
              <a:rPr lang="ru-RU" sz="1400" b="1" dirty="0" err="1"/>
              <a:t>market</a:t>
            </a:r>
            <a:r>
              <a:rPr lang="ru-RU" sz="1400" b="1" dirty="0"/>
              <a:t>, </a:t>
            </a:r>
            <a:r>
              <a:rPr lang="ru-RU" sz="1400" b="1" dirty="0" err="1"/>
              <a:t>previously</a:t>
            </a:r>
            <a:r>
              <a:rPr lang="ru-RU" sz="1400" b="1" dirty="0"/>
              <a:t> </a:t>
            </a:r>
            <a:r>
              <a:rPr lang="ru-RU" sz="1400" b="1" dirty="0" err="1"/>
              <a:t>accessible</a:t>
            </a:r>
            <a:r>
              <a:rPr lang="ru-RU" sz="1400" b="1" dirty="0"/>
              <a:t> </a:t>
            </a:r>
            <a:r>
              <a:rPr lang="ru-RU" sz="1400" b="1" dirty="0" err="1"/>
              <a:t>only</a:t>
            </a:r>
            <a:r>
              <a:rPr lang="ru-RU" sz="1400" b="1" dirty="0"/>
              <a:t> </a:t>
            </a:r>
            <a:r>
              <a:rPr lang="ru-RU" sz="1400" b="1" dirty="0" err="1"/>
              <a:t>to</a:t>
            </a:r>
            <a:r>
              <a:rPr lang="ru-RU" sz="1400" b="1" dirty="0"/>
              <a:t> </a:t>
            </a:r>
            <a:r>
              <a:rPr lang="ru-RU" sz="1400" b="1" dirty="0" err="1"/>
              <a:t>large</a:t>
            </a:r>
            <a:r>
              <a:rPr lang="ru-RU" sz="1400" b="1" dirty="0"/>
              <a:t> </a:t>
            </a:r>
            <a:r>
              <a:rPr lang="ru-RU" sz="1400" b="1" dirty="0" err="1"/>
              <a:t>players</a:t>
            </a:r>
            <a:r>
              <a:rPr lang="ru-RU" sz="1400" b="1" dirty="0"/>
              <a:t>, </a:t>
            </a:r>
            <a:r>
              <a:rPr lang="ru-RU" sz="1400" b="1" dirty="0" err="1"/>
              <a:t>and</a:t>
            </a:r>
            <a:r>
              <a:rPr lang="ru-RU" sz="1400" b="1" dirty="0"/>
              <a:t> </a:t>
            </a:r>
            <a:r>
              <a:rPr lang="ru-RU" sz="1400" b="1" dirty="0" err="1"/>
              <a:t>ensure</a:t>
            </a:r>
            <a:r>
              <a:rPr lang="ru-RU" sz="1400" b="1" dirty="0"/>
              <a:t> </a:t>
            </a:r>
            <a:r>
              <a:rPr lang="ru-RU" sz="1400" b="1" dirty="0" err="1"/>
              <a:t>economic</a:t>
            </a:r>
            <a:r>
              <a:rPr lang="ru-RU" sz="1400" b="1" dirty="0"/>
              <a:t> </a:t>
            </a:r>
            <a:r>
              <a:rPr lang="ru-RU" sz="1400" b="1" dirty="0" err="1"/>
              <a:t>efficiency</a:t>
            </a:r>
            <a:r>
              <a:rPr lang="en-US" sz="1400" b="1" dirty="0"/>
              <a:t> </a:t>
            </a:r>
            <a:r>
              <a:rPr lang="ru-RU" sz="1400" b="1" dirty="0" err="1"/>
              <a:t>in</a:t>
            </a:r>
            <a:r>
              <a:rPr lang="ru-RU" sz="1400" b="1" dirty="0"/>
              <a:t> </a:t>
            </a:r>
            <a:r>
              <a:rPr lang="ru-RU" sz="1400" b="1" dirty="0" err="1"/>
              <a:t>production</a:t>
            </a:r>
            <a:r>
              <a:rPr lang="ru-RU" sz="1400" b="1" dirty="0"/>
              <a:t> </a:t>
            </a:r>
            <a:r>
              <a:rPr lang="ru-RU" sz="1400" b="1" dirty="0" err="1"/>
              <a:t>under</a:t>
            </a:r>
            <a:r>
              <a:rPr lang="ru-RU" sz="1400" b="1" dirty="0"/>
              <a:t> </a:t>
            </a:r>
            <a:r>
              <a:rPr lang="ru-RU" sz="1400" b="1" dirty="0" err="1"/>
              <a:t>limited</a:t>
            </a:r>
            <a:r>
              <a:rPr lang="ru-RU" sz="1400" b="1" dirty="0"/>
              <a:t> </a:t>
            </a:r>
            <a:r>
              <a:rPr lang="ru-RU" sz="1400" b="1" dirty="0" err="1"/>
              <a:t>volume</a:t>
            </a:r>
            <a:r>
              <a:rPr lang="ru-RU" sz="1400" b="1" dirty="0"/>
              <a:t> </a:t>
            </a:r>
            <a:r>
              <a:rPr lang="ru-RU" sz="1400" b="1" dirty="0" err="1"/>
              <a:t>conditions</a:t>
            </a:r>
            <a:r>
              <a:rPr lang="ru-RU" sz="1400" b="1" dirty="0"/>
              <a:t>.</a:t>
            </a:r>
            <a:endParaRPr lang="ru-RU" sz="1400" b="1" dirty="0"/>
          </a:p>
        </p:txBody>
      </p:sp>
      <p:sp>
        <p:nvSpPr>
          <p:cNvPr id="7" name="TextBox 6"/>
          <p:cNvSpPr txBox="1"/>
          <p:nvPr/>
        </p:nvSpPr>
        <p:spPr>
          <a:xfrm>
            <a:off x="704675" y="281452"/>
            <a:ext cx="2850159" cy="461665"/>
          </a:xfrm>
          <a:prstGeom prst="rect">
            <a:avLst/>
          </a:prstGeom>
          <a:noFill/>
        </p:spPr>
        <p:txBody>
          <a:bodyPr wrap="square">
            <a:spAutoFit/>
          </a:bodyPr>
          <a:lstStyle/>
          <a:p>
            <a:r>
              <a:rPr lang="ru-RU" sz="2400" b="1" dirty="0" err="1"/>
              <a:t>Benefits</a:t>
            </a:r>
            <a:r>
              <a:rPr lang="ru-RU" sz="2400" b="1" dirty="0"/>
              <a:t> </a:t>
            </a:r>
            <a:r>
              <a:rPr lang="ru-RU" sz="2400" b="1" dirty="0" err="1"/>
              <a:t>for</a:t>
            </a:r>
            <a:r>
              <a:rPr lang="ru-RU" sz="2400" b="1" dirty="0"/>
              <a:t> </a:t>
            </a:r>
            <a:r>
              <a:rPr lang="en-US" sz="2400" b="1" dirty="0"/>
              <a:t>SMEs</a:t>
            </a:r>
            <a:endParaRPr lang="ru-RU"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Wastes</a:t>
            </a:r>
            <a:endParaRPr lang="ru-RU" dirty="0"/>
          </a:p>
        </p:txBody>
      </p:sp>
      <p:graphicFrame>
        <p:nvGraphicFramePr>
          <p:cNvPr id="4" name="Таблица 3"/>
          <p:cNvGraphicFramePr>
            <a:graphicFrameLocks noGrp="1"/>
          </p:cNvGraphicFramePr>
          <p:nvPr/>
        </p:nvGraphicFramePr>
        <p:xfrm>
          <a:off x="838200" y="1690688"/>
          <a:ext cx="8127999" cy="2966720"/>
        </p:xfrm>
        <a:graphic>
          <a:graphicData uri="http://schemas.openxmlformats.org/drawingml/2006/table">
            <a:tbl>
              <a:tblPr firstRow="1" bandRow="1">
                <a:tableStyleId>{0E3FDE45-AF77-4B5C-9715-49D594BDF05E}</a:tableStyleId>
              </a:tblPr>
              <a:tblGrid>
                <a:gridCol w="2709333"/>
                <a:gridCol w="2709333"/>
                <a:gridCol w="2709333"/>
              </a:tblGrid>
              <a:tr h="370840">
                <a:tc>
                  <a:txBody>
                    <a:bodyPr/>
                    <a:lstStyle/>
                    <a:p>
                      <a:r>
                        <a:rPr lang="en-US" dirty="0"/>
                        <a:t>Solid</a:t>
                      </a:r>
                      <a:endParaRPr lang="ru-RU" dirty="0"/>
                    </a:p>
                  </a:txBody>
                  <a:tcPr/>
                </a:tc>
                <a:tc>
                  <a:txBody>
                    <a:bodyPr/>
                    <a:lstStyle/>
                    <a:p>
                      <a:r>
                        <a:rPr lang="en-US" dirty="0"/>
                        <a:t>Liquid</a:t>
                      </a:r>
                      <a:endParaRPr lang="ru-RU" dirty="0"/>
                    </a:p>
                  </a:txBody>
                  <a:tcPr/>
                </a:tc>
                <a:tc>
                  <a:txBody>
                    <a:bodyPr/>
                    <a:lstStyle/>
                    <a:p>
                      <a:r>
                        <a:rPr lang="en-US" dirty="0"/>
                        <a:t>Gases</a:t>
                      </a:r>
                      <a:endParaRPr lang="ru-RU" dirty="0"/>
                    </a:p>
                  </a:txBody>
                  <a:tcPr/>
                </a:tc>
              </a:tr>
              <a:tr h="370840">
                <a:tc>
                  <a:txBody>
                    <a:bodyPr/>
                    <a:lstStyle/>
                    <a:p>
                      <a:endParaRPr lang="ru-RU" dirty="0">
                        <a:solidFill>
                          <a:schemeClr val="tx1"/>
                        </a:solidFill>
                      </a:endParaRPr>
                    </a:p>
                  </a:txBody>
                  <a:tcPr>
                    <a:solidFill>
                      <a:srgbClr val="FF0000">
                        <a:alpha val="20000"/>
                      </a:srgbClr>
                    </a:solidFill>
                  </a:tcPr>
                </a:tc>
                <a:tc>
                  <a:txBody>
                    <a:bodyPr/>
                    <a:lstStyle/>
                    <a:p>
                      <a:r>
                        <a:rPr lang="en-US" dirty="0"/>
                        <a:t>Ethanol</a:t>
                      </a:r>
                      <a:endParaRPr lang="ru-RU" dirty="0"/>
                    </a:p>
                  </a:txBody>
                  <a:tcPr>
                    <a:solidFill>
                      <a:srgbClr val="00B050"/>
                    </a:solidFill>
                  </a:tcPr>
                </a:tc>
                <a:tc>
                  <a:txBody>
                    <a:bodyPr/>
                    <a:lstStyle/>
                    <a:p>
                      <a:r>
                        <a:rPr lang="en-US" dirty="0"/>
                        <a:t>Hydrogen</a:t>
                      </a:r>
                      <a:endParaRPr lang="ru-RU" dirty="0"/>
                    </a:p>
                  </a:txBody>
                  <a:tcPr>
                    <a:solidFill>
                      <a:srgbClr val="00B050"/>
                    </a:solidFill>
                  </a:tcPr>
                </a:tc>
              </a:tr>
              <a:tr h="370840">
                <a:tc>
                  <a:txBody>
                    <a:bodyPr/>
                    <a:lstStyle/>
                    <a:p>
                      <a:r>
                        <a:rPr lang="en-US" dirty="0"/>
                        <a:t>Si particles &lt;</a:t>
                      </a:r>
                      <a:r>
                        <a:rPr lang="en-US" baseline="0" dirty="0"/>
                        <a:t> 3 mcm</a:t>
                      </a:r>
                      <a:endParaRPr lang="ru-RU" dirty="0"/>
                    </a:p>
                  </a:txBody>
                  <a:tcPr>
                    <a:solidFill>
                      <a:srgbClr val="00B050"/>
                    </a:solidFill>
                  </a:tcPr>
                </a:tc>
                <a:tc>
                  <a:txBody>
                    <a:bodyPr/>
                    <a:lstStyle/>
                    <a:p>
                      <a:r>
                        <a:rPr lang="en-US" dirty="0"/>
                        <a:t>T-66 oil</a:t>
                      </a:r>
                      <a:endParaRPr lang="ru-RU" dirty="0"/>
                    </a:p>
                  </a:txBody>
                  <a:tcPr>
                    <a:solidFill>
                      <a:srgbClr val="00B050"/>
                    </a:solidFill>
                  </a:tcPr>
                </a:tc>
                <a:tc>
                  <a:txBody>
                    <a:bodyPr/>
                    <a:lstStyle/>
                    <a:p>
                      <a:r>
                        <a:rPr lang="en-US" dirty="0"/>
                        <a:t>TEOS</a:t>
                      </a:r>
                      <a:r>
                        <a:rPr lang="en-US" baseline="0" dirty="0"/>
                        <a:t> an TES gases</a:t>
                      </a:r>
                      <a:endParaRPr lang="ru-RU" dirty="0"/>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Filter</a:t>
                      </a:r>
                      <a:r>
                        <a:rPr lang="en-US" baseline="0" dirty="0"/>
                        <a:t> wastes </a:t>
                      </a:r>
                      <a:endParaRPr lang="ru-RU" dirty="0"/>
                    </a:p>
                  </a:txBody>
                  <a:tcPr>
                    <a:solidFill>
                      <a:srgbClr val="00B050"/>
                    </a:solidFill>
                  </a:tcPr>
                </a:tc>
                <a:tc>
                  <a:txBody>
                    <a:bodyPr/>
                    <a:lstStyle/>
                    <a:p>
                      <a:endParaRPr lang="ru-RU" dirty="0"/>
                    </a:p>
                  </a:txBody>
                  <a:tcPr/>
                </a:tc>
                <a:tc>
                  <a:txBody>
                    <a:bodyPr/>
                    <a:lstStyle/>
                    <a:p>
                      <a:endParaRPr lang="ru-RU"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Impurites</a:t>
                      </a:r>
                      <a:r>
                        <a:rPr lang="en-US" dirty="0"/>
                        <a:t> </a:t>
                      </a:r>
                      <a:endParaRPr lang="ru-RU" dirty="0"/>
                    </a:p>
                  </a:txBody>
                  <a:tcPr>
                    <a:solidFill>
                      <a:srgbClr val="FF0000"/>
                    </a:solidFill>
                  </a:tcPr>
                </a:tc>
                <a:tc>
                  <a:txBody>
                    <a:bodyPr/>
                    <a:lstStyle/>
                    <a:p>
                      <a:endParaRPr lang="ru-RU" dirty="0"/>
                    </a:p>
                  </a:txBody>
                  <a:tcPr/>
                </a:tc>
                <a:tc>
                  <a:txBody>
                    <a:bodyPr/>
                    <a:lstStyle/>
                    <a:p>
                      <a:endParaRPr lang="ru-RU"/>
                    </a:p>
                  </a:txBody>
                  <a:tcPr/>
                </a:tc>
              </a:tr>
              <a:tr h="370840">
                <a:tc>
                  <a:txBody>
                    <a:bodyPr/>
                    <a:lstStyle/>
                    <a:p>
                      <a:endParaRPr lang="ru-RU" dirty="0"/>
                    </a:p>
                  </a:txBody>
                  <a:tcPr>
                    <a:solidFill>
                      <a:srgbClr val="FF0000">
                        <a:alpha val="20000"/>
                      </a:srgbClr>
                    </a:solidFill>
                  </a:tcPr>
                </a:tc>
                <a:tc>
                  <a:txBody>
                    <a:bodyPr/>
                    <a:lstStyle/>
                    <a:p>
                      <a:endParaRPr lang="ru-RU" dirty="0"/>
                    </a:p>
                  </a:txBody>
                  <a:tcPr/>
                </a:tc>
                <a:tc>
                  <a:txBody>
                    <a:bodyPr/>
                    <a:lstStyle/>
                    <a:p>
                      <a:endParaRPr lang="ru-RU"/>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Cu particles </a:t>
                      </a:r>
                      <a:endParaRPr lang="ru-RU" dirty="0"/>
                    </a:p>
                  </a:txBody>
                  <a:tcPr>
                    <a:solidFill>
                      <a:srgbClr val="FF0000"/>
                    </a:solidFill>
                  </a:tcPr>
                </a:tc>
                <a:tc>
                  <a:txBody>
                    <a:bodyPr/>
                    <a:lstStyle/>
                    <a:p>
                      <a:endParaRPr lang="ru-RU" dirty="0"/>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dirty="0"/>
                    </a:p>
                  </a:txBody>
                  <a:tcPr/>
                </a:tc>
              </a:tr>
            </a:tbl>
          </a:graphicData>
        </a:graphic>
      </p:graphicFrame>
      <p:graphicFrame>
        <p:nvGraphicFramePr>
          <p:cNvPr id="5" name="Таблица 4"/>
          <p:cNvGraphicFramePr>
            <a:graphicFrameLocks noGrp="1"/>
          </p:cNvGraphicFramePr>
          <p:nvPr/>
        </p:nvGraphicFramePr>
        <p:xfrm>
          <a:off x="9679459" y="1690688"/>
          <a:ext cx="2045730" cy="741680"/>
        </p:xfrm>
        <a:graphic>
          <a:graphicData uri="http://schemas.openxmlformats.org/drawingml/2006/table">
            <a:tbl>
              <a:tblPr firstRow="1" bandRow="1">
                <a:tableStyleId>{5C22544A-7EE6-4342-B048-85BDC9FD1C3A}</a:tableStyleId>
              </a:tblPr>
              <a:tblGrid>
                <a:gridCol w="2045730"/>
              </a:tblGrid>
              <a:tr h="370840">
                <a:tc>
                  <a:txBody>
                    <a:bodyPr/>
                    <a:lstStyle/>
                    <a:p>
                      <a:r>
                        <a:rPr lang="en-US" dirty="0"/>
                        <a:t>By product</a:t>
                      </a:r>
                      <a:endParaRPr lang="ru-RU" dirty="0"/>
                    </a:p>
                  </a:txBody>
                  <a:tcPr/>
                </a:tc>
              </a:tr>
              <a:tr h="370840">
                <a:tc>
                  <a:txBody>
                    <a:bodyPr/>
                    <a:lstStyle/>
                    <a:p>
                      <a:pPr algn="ctr"/>
                      <a:r>
                        <a:rPr lang="en-US" dirty="0"/>
                        <a:t>TEOS</a:t>
                      </a:r>
                      <a:endParaRPr lang="ru-RU" dirty="0"/>
                    </a:p>
                  </a:txBody>
                  <a:tcPr/>
                </a:tc>
              </a:tr>
            </a:tbl>
          </a:graphicData>
        </a:graphic>
      </p:graphicFrame>
      <p:sp>
        <p:nvSpPr>
          <p:cNvPr id="6" name="Прямоугольник 5"/>
          <p:cNvSpPr/>
          <p:nvPr/>
        </p:nvSpPr>
        <p:spPr>
          <a:xfrm>
            <a:off x="838200" y="5398084"/>
            <a:ext cx="2687595" cy="58488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Recyclable </a:t>
            </a:r>
            <a:endParaRPr lang="ru-RU" dirty="0"/>
          </a:p>
        </p:txBody>
      </p:sp>
      <p:sp>
        <p:nvSpPr>
          <p:cNvPr id="7" name="Прямоугольник 6"/>
          <p:cNvSpPr/>
          <p:nvPr/>
        </p:nvSpPr>
        <p:spPr>
          <a:xfrm>
            <a:off x="4100382" y="5398084"/>
            <a:ext cx="2687595" cy="584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Non-recyclable</a:t>
            </a: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6395" y="0"/>
            <a:ext cx="6468762" cy="1112108"/>
          </a:xfrm>
        </p:spPr>
        <p:txBody>
          <a:bodyPr/>
          <a:lstStyle/>
          <a:p>
            <a:r>
              <a:rPr lang="en-US" dirty="0"/>
              <a:t>Byproduct value</a:t>
            </a:r>
            <a:endParaRPr lang="ru-RU" dirty="0"/>
          </a:p>
        </p:txBody>
      </p:sp>
      <p:sp>
        <p:nvSpPr>
          <p:cNvPr id="4" name="Прямоугольник 3"/>
          <p:cNvSpPr/>
          <p:nvPr/>
        </p:nvSpPr>
        <p:spPr>
          <a:xfrm>
            <a:off x="706395" y="1246513"/>
            <a:ext cx="6732372" cy="52629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sz="1200" dirty="0" err="1"/>
              <a:t>Tetraethyl</a:t>
            </a:r>
            <a:r>
              <a:rPr lang="ru-RU" sz="1200" dirty="0"/>
              <a:t> </a:t>
            </a:r>
            <a:r>
              <a:rPr lang="ru-RU" sz="1200" dirty="0" err="1"/>
              <a:t>orthosilicate</a:t>
            </a:r>
            <a:r>
              <a:rPr lang="ru-RU" sz="1200" dirty="0"/>
              <a:t> (TEOS) </a:t>
            </a:r>
            <a:r>
              <a:rPr lang="ru-RU" sz="1200" dirty="0" err="1"/>
              <a:t>is</a:t>
            </a:r>
            <a:r>
              <a:rPr lang="ru-RU" sz="1200" dirty="0"/>
              <a:t> a </a:t>
            </a:r>
            <a:r>
              <a:rPr lang="ru-RU" sz="1200" dirty="0" err="1"/>
              <a:t>chemical</a:t>
            </a:r>
            <a:r>
              <a:rPr lang="ru-RU" sz="1200" dirty="0"/>
              <a:t> </a:t>
            </a:r>
            <a:r>
              <a:rPr lang="ru-RU" sz="1200" dirty="0" err="1"/>
              <a:t>compound</a:t>
            </a:r>
            <a:r>
              <a:rPr lang="ru-RU" sz="1200" dirty="0"/>
              <a:t> </a:t>
            </a:r>
            <a:r>
              <a:rPr lang="ru-RU" sz="1200" dirty="0" err="1"/>
              <a:t>with</a:t>
            </a:r>
            <a:r>
              <a:rPr lang="ru-RU" sz="1200" dirty="0"/>
              <a:t> </a:t>
            </a:r>
            <a:r>
              <a:rPr lang="ru-RU" sz="1200" dirty="0" err="1"/>
              <a:t>the</a:t>
            </a:r>
            <a:r>
              <a:rPr lang="ru-RU" sz="1200" dirty="0"/>
              <a:t> </a:t>
            </a:r>
            <a:r>
              <a:rPr lang="ru-RU" sz="1200" dirty="0" err="1"/>
              <a:t>formula</a:t>
            </a:r>
            <a:r>
              <a:rPr lang="ru-RU" sz="1200" dirty="0"/>
              <a:t> </a:t>
            </a:r>
            <a:r>
              <a:rPr lang="ru-RU" sz="1200" dirty="0" err="1"/>
              <a:t>Si</a:t>
            </a:r>
            <a:r>
              <a:rPr lang="ru-RU" sz="1200" dirty="0"/>
              <a:t>(OC2H5)4. </a:t>
            </a:r>
            <a:r>
              <a:rPr lang="ru-RU" sz="1200" dirty="0" err="1"/>
              <a:t>It</a:t>
            </a:r>
            <a:r>
              <a:rPr lang="ru-RU" sz="1200" dirty="0"/>
              <a:t> </a:t>
            </a:r>
            <a:r>
              <a:rPr lang="ru-RU" sz="1200" dirty="0" err="1"/>
              <a:t>is</a:t>
            </a:r>
            <a:r>
              <a:rPr lang="ru-RU" sz="1200" dirty="0"/>
              <a:t> </a:t>
            </a:r>
            <a:r>
              <a:rPr lang="ru-RU" sz="1200" dirty="0" err="1"/>
              <a:t>primarily</a:t>
            </a:r>
            <a:r>
              <a:rPr lang="ru-RU" sz="1200" dirty="0"/>
              <a:t> </a:t>
            </a:r>
            <a:r>
              <a:rPr lang="ru-RU" sz="1200" dirty="0" err="1"/>
              <a:t>used</a:t>
            </a:r>
            <a:r>
              <a:rPr lang="ru-RU" sz="1200" dirty="0"/>
              <a:t> </a:t>
            </a:r>
            <a:r>
              <a:rPr lang="ru-RU" sz="1200" dirty="0" err="1"/>
              <a:t>as</a:t>
            </a:r>
            <a:r>
              <a:rPr lang="ru-RU" sz="1200" dirty="0"/>
              <a:t> a </a:t>
            </a:r>
            <a:r>
              <a:rPr lang="ru-RU" sz="1200" dirty="0" err="1"/>
              <a:t>precursor</a:t>
            </a:r>
            <a:r>
              <a:rPr lang="ru-RU" sz="1200" dirty="0"/>
              <a:t> </a:t>
            </a:r>
            <a:r>
              <a:rPr lang="ru-RU" sz="1200" dirty="0" err="1"/>
              <a:t>for</a:t>
            </a:r>
            <a:r>
              <a:rPr lang="ru-RU" sz="1200" dirty="0"/>
              <a:t> </a:t>
            </a:r>
            <a:r>
              <a:rPr lang="ru-RU" sz="1200" dirty="0" err="1"/>
              <a:t>the</a:t>
            </a:r>
            <a:r>
              <a:rPr lang="ru-RU" sz="1200" dirty="0"/>
              <a:t> </a:t>
            </a:r>
            <a:r>
              <a:rPr lang="ru-RU" sz="1200" dirty="0" err="1"/>
              <a:t>synthesis</a:t>
            </a:r>
            <a:r>
              <a:rPr lang="ru-RU" sz="1200" dirty="0"/>
              <a:t> </a:t>
            </a:r>
            <a:r>
              <a:rPr lang="ru-RU" sz="1200" dirty="0" err="1"/>
              <a:t>of</a:t>
            </a:r>
            <a:r>
              <a:rPr lang="ru-RU" sz="1200" dirty="0"/>
              <a:t> </a:t>
            </a:r>
            <a:r>
              <a:rPr lang="ru-RU" sz="1200" dirty="0" err="1"/>
              <a:t>silica-based</a:t>
            </a:r>
            <a:r>
              <a:rPr lang="ru-RU" sz="1200" dirty="0"/>
              <a:t> </a:t>
            </a:r>
            <a:r>
              <a:rPr lang="ru-RU" sz="1200" dirty="0" err="1"/>
              <a:t>materials</a:t>
            </a:r>
            <a:r>
              <a:rPr lang="ru-RU" sz="1200" dirty="0"/>
              <a:t> </a:t>
            </a:r>
            <a:r>
              <a:rPr lang="ru-RU" sz="1200" dirty="0" err="1"/>
              <a:t>and</a:t>
            </a:r>
            <a:r>
              <a:rPr lang="ru-RU" sz="1200" dirty="0"/>
              <a:t> </a:t>
            </a:r>
            <a:r>
              <a:rPr lang="ru-RU" sz="1200" dirty="0" err="1"/>
              <a:t>coatings</a:t>
            </a:r>
            <a:r>
              <a:rPr lang="ru-RU" sz="1200" dirty="0"/>
              <a:t>. </a:t>
            </a:r>
            <a:r>
              <a:rPr lang="ru-RU" sz="1200" dirty="0" err="1"/>
              <a:t>Some</a:t>
            </a:r>
            <a:r>
              <a:rPr lang="ru-RU" sz="1200" dirty="0"/>
              <a:t> </a:t>
            </a:r>
            <a:r>
              <a:rPr lang="ru-RU" sz="1200" dirty="0" err="1"/>
              <a:t>of</a:t>
            </a:r>
            <a:r>
              <a:rPr lang="ru-RU" sz="1200" dirty="0"/>
              <a:t> </a:t>
            </a:r>
            <a:r>
              <a:rPr lang="ru-RU" sz="1200" dirty="0" err="1"/>
              <a:t>the</a:t>
            </a:r>
            <a:r>
              <a:rPr lang="ru-RU" sz="1200" dirty="0"/>
              <a:t> </a:t>
            </a:r>
            <a:r>
              <a:rPr lang="ru-RU" sz="1200" dirty="0" err="1"/>
              <a:t>applications</a:t>
            </a:r>
            <a:r>
              <a:rPr lang="ru-RU" sz="1200" dirty="0"/>
              <a:t> </a:t>
            </a:r>
            <a:r>
              <a:rPr lang="ru-RU" sz="1200" dirty="0" err="1"/>
              <a:t>of</a:t>
            </a:r>
            <a:r>
              <a:rPr lang="ru-RU" sz="1200" dirty="0"/>
              <a:t> TEOS </a:t>
            </a:r>
            <a:r>
              <a:rPr lang="ru-RU" sz="1200" dirty="0" err="1"/>
              <a:t>include</a:t>
            </a:r>
            <a:r>
              <a:rPr lang="ru-RU" sz="1200" dirty="0"/>
              <a:t>:</a:t>
            </a:r>
            <a:endParaRPr lang="ru-RU" sz="1200" dirty="0"/>
          </a:p>
          <a:p>
            <a:endParaRPr lang="ru-RU" sz="1200" dirty="0"/>
          </a:p>
          <a:p>
            <a:r>
              <a:rPr lang="ru-RU" sz="1200" dirty="0"/>
              <a:t>1. </a:t>
            </a:r>
            <a:r>
              <a:rPr lang="ru-RU" sz="1200" dirty="0" err="1"/>
              <a:t>Sol-gel</a:t>
            </a:r>
            <a:r>
              <a:rPr lang="ru-RU" sz="1200" dirty="0"/>
              <a:t> </a:t>
            </a:r>
            <a:r>
              <a:rPr lang="ru-RU" sz="1200" dirty="0" err="1"/>
              <a:t>process</a:t>
            </a:r>
            <a:r>
              <a:rPr lang="ru-RU" sz="1200" dirty="0"/>
              <a:t>: TEOS </a:t>
            </a:r>
            <a:r>
              <a:rPr lang="ru-RU" sz="1200" dirty="0" err="1"/>
              <a:t>is</a:t>
            </a:r>
            <a:r>
              <a:rPr lang="ru-RU" sz="1200" dirty="0"/>
              <a:t> </a:t>
            </a:r>
            <a:r>
              <a:rPr lang="ru-RU" sz="1200" dirty="0" err="1"/>
              <a:t>commonly</a:t>
            </a:r>
            <a:r>
              <a:rPr lang="ru-RU" sz="1200" dirty="0"/>
              <a:t> </a:t>
            </a:r>
            <a:r>
              <a:rPr lang="ru-RU" sz="1200" dirty="0" err="1"/>
              <a:t>used</a:t>
            </a:r>
            <a:r>
              <a:rPr lang="ru-RU" sz="1200" dirty="0"/>
              <a:t> </a:t>
            </a:r>
            <a:r>
              <a:rPr lang="ru-RU" sz="1200" dirty="0" err="1"/>
              <a:t>in</a:t>
            </a:r>
            <a:r>
              <a:rPr lang="ru-RU" sz="1200" dirty="0"/>
              <a:t> </a:t>
            </a:r>
            <a:r>
              <a:rPr lang="ru-RU" sz="1200" dirty="0" err="1"/>
              <a:t>the</a:t>
            </a:r>
            <a:r>
              <a:rPr lang="ru-RU" sz="1200" dirty="0"/>
              <a:t> </a:t>
            </a:r>
            <a:r>
              <a:rPr lang="ru-RU" sz="1200" dirty="0" err="1"/>
              <a:t>sol-gel</a:t>
            </a:r>
            <a:r>
              <a:rPr lang="ru-RU" sz="1200" dirty="0"/>
              <a:t> </a:t>
            </a:r>
            <a:r>
              <a:rPr lang="ru-RU" sz="1200" dirty="0" err="1"/>
              <a:t>process</a:t>
            </a:r>
            <a:r>
              <a:rPr lang="ru-RU" sz="1200" dirty="0"/>
              <a:t>, </a:t>
            </a:r>
            <a:r>
              <a:rPr lang="ru-RU" sz="1200" dirty="0" err="1"/>
              <a:t>which</a:t>
            </a:r>
            <a:r>
              <a:rPr lang="ru-RU" sz="1200" dirty="0"/>
              <a:t> </a:t>
            </a:r>
            <a:r>
              <a:rPr lang="ru-RU" sz="1200" dirty="0" err="1"/>
              <a:t>involves</a:t>
            </a:r>
            <a:r>
              <a:rPr lang="ru-RU" sz="1200" dirty="0"/>
              <a:t> </a:t>
            </a:r>
            <a:r>
              <a:rPr lang="ru-RU" sz="1200" dirty="0" err="1"/>
              <a:t>the</a:t>
            </a:r>
            <a:r>
              <a:rPr lang="ru-RU" sz="1200" dirty="0"/>
              <a:t> </a:t>
            </a:r>
            <a:r>
              <a:rPr lang="ru-RU" sz="1200" dirty="0" err="1"/>
              <a:t>conversion</a:t>
            </a:r>
            <a:r>
              <a:rPr lang="ru-RU" sz="1200" dirty="0"/>
              <a:t> </a:t>
            </a:r>
            <a:r>
              <a:rPr lang="ru-RU" sz="1200" dirty="0" err="1"/>
              <a:t>of</a:t>
            </a:r>
            <a:r>
              <a:rPr lang="ru-RU" sz="1200" dirty="0"/>
              <a:t> a </a:t>
            </a:r>
            <a:r>
              <a:rPr lang="ru-RU" sz="1200" dirty="0" err="1"/>
              <a:t>liquid</a:t>
            </a:r>
            <a:r>
              <a:rPr lang="ru-RU" sz="1200" dirty="0"/>
              <a:t> </a:t>
            </a:r>
            <a:r>
              <a:rPr lang="ru-RU" sz="1200" dirty="0" err="1"/>
              <a:t>precursor</a:t>
            </a:r>
            <a:r>
              <a:rPr lang="ru-RU" sz="1200" dirty="0"/>
              <a:t> </a:t>
            </a:r>
            <a:r>
              <a:rPr lang="ru-RU" sz="1200" dirty="0" err="1"/>
              <a:t>into</a:t>
            </a:r>
            <a:r>
              <a:rPr lang="ru-RU" sz="1200" dirty="0"/>
              <a:t> a </a:t>
            </a:r>
            <a:r>
              <a:rPr lang="ru-RU" sz="1200" dirty="0" err="1"/>
              <a:t>solid</a:t>
            </a:r>
            <a:r>
              <a:rPr lang="ru-RU" sz="1200" dirty="0"/>
              <a:t> </a:t>
            </a:r>
            <a:r>
              <a:rPr lang="ru-RU" sz="1200" dirty="0" err="1"/>
              <a:t>material</a:t>
            </a:r>
            <a:r>
              <a:rPr lang="ru-RU" sz="1200" dirty="0"/>
              <a:t> </a:t>
            </a:r>
            <a:r>
              <a:rPr lang="ru-RU" sz="1200" dirty="0" err="1"/>
              <a:t>through</a:t>
            </a:r>
            <a:r>
              <a:rPr lang="ru-RU" sz="1200" dirty="0"/>
              <a:t> a </a:t>
            </a:r>
            <a:r>
              <a:rPr lang="ru-RU" sz="1200" dirty="0" err="1"/>
              <a:t>chemical</a:t>
            </a:r>
            <a:r>
              <a:rPr lang="ru-RU" sz="1200" dirty="0"/>
              <a:t> </a:t>
            </a:r>
            <a:r>
              <a:rPr lang="ru-RU" sz="1200" dirty="0" err="1"/>
              <a:t>reaction</a:t>
            </a:r>
            <a:r>
              <a:rPr lang="ru-RU" sz="1200" dirty="0"/>
              <a:t>. TEOS </a:t>
            </a:r>
            <a:r>
              <a:rPr lang="ru-RU" sz="1200" dirty="0" err="1"/>
              <a:t>is</a:t>
            </a:r>
            <a:r>
              <a:rPr lang="ru-RU" sz="1200" dirty="0"/>
              <a:t> </a:t>
            </a:r>
            <a:r>
              <a:rPr lang="ru-RU" sz="1200" dirty="0" err="1"/>
              <a:t>hydrolyzed</a:t>
            </a:r>
            <a:r>
              <a:rPr lang="ru-RU" sz="1200" dirty="0"/>
              <a:t> </a:t>
            </a:r>
            <a:r>
              <a:rPr lang="ru-RU" sz="1200" dirty="0" err="1"/>
              <a:t>in</a:t>
            </a:r>
            <a:r>
              <a:rPr lang="ru-RU" sz="1200" dirty="0"/>
              <a:t> </a:t>
            </a:r>
            <a:r>
              <a:rPr lang="ru-RU" sz="1200" dirty="0" err="1"/>
              <a:t>the</a:t>
            </a:r>
            <a:r>
              <a:rPr lang="ru-RU" sz="1200" dirty="0"/>
              <a:t> </a:t>
            </a:r>
            <a:r>
              <a:rPr lang="ru-RU" sz="1200" dirty="0" err="1"/>
              <a:t>presence</a:t>
            </a:r>
            <a:r>
              <a:rPr lang="ru-RU" sz="1200" dirty="0"/>
              <a:t> </a:t>
            </a:r>
            <a:r>
              <a:rPr lang="ru-RU" sz="1200" dirty="0" err="1"/>
              <a:t>of</a:t>
            </a:r>
            <a:r>
              <a:rPr lang="ru-RU" sz="1200" dirty="0"/>
              <a:t> </a:t>
            </a:r>
            <a:r>
              <a:rPr lang="ru-RU" sz="1200" dirty="0" err="1"/>
              <a:t>water</a:t>
            </a:r>
            <a:r>
              <a:rPr lang="ru-RU" sz="1200" dirty="0"/>
              <a:t> </a:t>
            </a:r>
            <a:r>
              <a:rPr lang="ru-RU" sz="1200" dirty="0" err="1"/>
              <a:t>to</a:t>
            </a:r>
            <a:r>
              <a:rPr lang="ru-RU" sz="1200" dirty="0"/>
              <a:t> </a:t>
            </a:r>
            <a:r>
              <a:rPr lang="ru-RU" sz="1200" dirty="0" err="1"/>
              <a:t>form</a:t>
            </a:r>
            <a:r>
              <a:rPr lang="ru-RU" sz="1200" dirty="0"/>
              <a:t> </a:t>
            </a:r>
            <a:r>
              <a:rPr lang="ru-RU" sz="1200" dirty="0" err="1"/>
              <a:t>silica</a:t>
            </a:r>
            <a:r>
              <a:rPr lang="ru-RU" sz="1200" dirty="0"/>
              <a:t> </a:t>
            </a:r>
            <a:r>
              <a:rPr lang="ru-RU" sz="1200" dirty="0" err="1"/>
              <a:t>gel</a:t>
            </a:r>
            <a:r>
              <a:rPr lang="ru-RU" sz="1200" dirty="0"/>
              <a:t>, </a:t>
            </a:r>
            <a:r>
              <a:rPr lang="ru-RU" sz="1200" dirty="0" err="1"/>
              <a:t>which</a:t>
            </a:r>
            <a:r>
              <a:rPr lang="ru-RU" sz="1200" dirty="0"/>
              <a:t> </a:t>
            </a:r>
            <a:r>
              <a:rPr lang="ru-RU" sz="1200" dirty="0" err="1"/>
              <a:t>can</a:t>
            </a:r>
            <a:r>
              <a:rPr lang="ru-RU" sz="1200" dirty="0"/>
              <a:t> </a:t>
            </a:r>
            <a:r>
              <a:rPr lang="ru-RU" sz="1200" dirty="0" err="1"/>
              <a:t>then</a:t>
            </a:r>
            <a:r>
              <a:rPr lang="ru-RU" sz="1200" dirty="0"/>
              <a:t> </a:t>
            </a:r>
            <a:r>
              <a:rPr lang="ru-RU" sz="1200" dirty="0" err="1"/>
              <a:t>be</a:t>
            </a:r>
            <a:r>
              <a:rPr lang="ru-RU" sz="1200" dirty="0"/>
              <a:t> </a:t>
            </a:r>
            <a:r>
              <a:rPr lang="ru-RU" sz="1200" dirty="0" err="1"/>
              <a:t>used</a:t>
            </a:r>
            <a:r>
              <a:rPr lang="ru-RU" sz="1200" dirty="0"/>
              <a:t> </a:t>
            </a:r>
            <a:r>
              <a:rPr lang="ru-RU" sz="1200" dirty="0" err="1"/>
              <a:t>to</a:t>
            </a:r>
            <a:r>
              <a:rPr lang="ru-RU" sz="1200" dirty="0"/>
              <a:t> </a:t>
            </a:r>
            <a:r>
              <a:rPr lang="ru-RU" sz="1200" dirty="0" err="1"/>
              <a:t>create</a:t>
            </a:r>
            <a:r>
              <a:rPr lang="ru-RU" sz="1200" dirty="0"/>
              <a:t> </a:t>
            </a:r>
            <a:r>
              <a:rPr lang="ru-RU" sz="1200" dirty="0" err="1"/>
              <a:t>thin</a:t>
            </a:r>
            <a:r>
              <a:rPr lang="ru-RU" sz="1200" dirty="0"/>
              <a:t> </a:t>
            </a:r>
            <a:r>
              <a:rPr lang="ru-RU" sz="1200" dirty="0" err="1"/>
              <a:t>films</a:t>
            </a:r>
            <a:r>
              <a:rPr lang="ru-RU" sz="1200" dirty="0"/>
              <a:t>, </a:t>
            </a:r>
            <a:r>
              <a:rPr lang="ru-RU" sz="1200" dirty="0" err="1"/>
              <a:t>coatings</a:t>
            </a:r>
            <a:r>
              <a:rPr lang="ru-RU" sz="1200" dirty="0"/>
              <a:t>, </a:t>
            </a:r>
            <a:r>
              <a:rPr lang="ru-RU" sz="1200" dirty="0" err="1"/>
              <a:t>and</a:t>
            </a:r>
            <a:r>
              <a:rPr lang="ru-RU" sz="1200" dirty="0"/>
              <a:t> </a:t>
            </a:r>
            <a:r>
              <a:rPr lang="ru-RU" sz="1200" dirty="0" err="1"/>
              <a:t>nanoparticles</a:t>
            </a:r>
            <a:r>
              <a:rPr lang="ru-RU" sz="1200" dirty="0"/>
              <a:t>.</a:t>
            </a:r>
            <a:endParaRPr lang="ru-RU" sz="1200" dirty="0"/>
          </a:p>
          <a:p>
            <a:endParaRPr lang="ru-RU" sz="1200" dirty="0"/>
          </a:p>
          <a:p>
            <a:r>
              <a:rPr lang="ru-RU" sz="1200" dirty="0"/>
              <a:t>2. </a:t>
            </a:r>
            <a:r>
              <a:rPr lang="ru-RU" sz="1200" dirty="0" err="1"/>
              <a:t>Optical</a:t>
            </a:r>
            <a:r>
              <a:rPr lang="ru-RU" sz="1200" dirty="0"/>
              <a:t> </a:t>
            </a:r>
            <a:r>
              <a:rPr lang="ru-RU" sz="1200" dirty="0" err="1"/>
              <a:t>coatings</a:t>
            </a:r>
            <a:r>
              <a:rPr lang="ru-RU" sz="1200" dirty="0"/>
              <a:t>: TEOS </a:t>
            </a:r>
            <a:r>
              <a:rPr lang="ru-RU" sz="1200" dirty="0" err="1"/>
              <a:t>is</a:t>
            </a:r>
            <a:r>
              <a:rPr lang="ru-RU" sz="1200" dirty="0"/>
              <a:t> </a:t>
            </a:r>
            <a:r>
              <a:rPr lang="ru-RU" sz="1200" dirty="0" err="1"/>
              <a:t>used</a:t>
            </a:r>
            <a:r>
              <a:rPr lang="ru-RU" sz="1200" dirty="0"/>
              <a:t> </a:t>
            </a:r>
            <a:r>
              <a:rPr lang="ru-RU" sz="1200" dirty="0" err="1"/>
              <a:t>in</a:t>
            </a:r>
            <a:r>
              <a:rPr lang="ru-RU" sz="1200" dirty="0"/>
              <a:t> </a:t>
            </a:r>
            <a:r>
              <a:rPr lang="ru-RU" sz="1200" dirty="0" err="1"/>
              <a:t>the</a:t>
            </a:r>
            <a:r>
              <a:rPr lang="ru-RU" sz="1200" dirty="0"/>
              <a:t> </a:t>
            </a:r>
            <a:r>
              <a:rPr lang="ru-RU" sz="1200" dirty="0" err="1"/>
              <a:t>production</a:t>
            </a:r>
            <a:r>
              <a:rPr lang="ru-RU" sz="1200" dirty="0"/>
              <a:t> </a:t>
            </a:r>
            <a:r>
              <a:rPr lang="ru-RU" sz="1200" dirty="0" err="1"/>
              <a:t>of</a:t>
            </a:r>
            <a:r>
              <a:rPr lang="ru-RU" sz="1200" dirty="0"/>
              <a:t> </a:t>
            </a:r>
            <a:r>
              <a:rPr lang="ru-RU" sz="1200" dirty="0" err="1"/>
              <a:t>anti-reflective</a:t>
            </a:r>
            <a:r>
              <a:rPr lang="ru-RU" sz="1200" dirty="0"/>
              <a:t> </a:t>
            </a:r>
            <a:r>
              <a:rPr lang="ru-RU" sz="1200" dirty="0" err="1"/>
              <a:t>coatings</a:t>
            </a:r>
            <a:r>
              <a:rPr lang="ru-RU" sz="1200" dirty="0"/>
              <a:t> </a:t>
            </a:r>
            <a:r>
              <a:rPr lang="ru-RU" sz="1200" dirty="0" err="1"/>
              <a:t>for</a:t>
            </a:r>
            <a:r>
              <a:rPr lang="ru-RU" sz="1200" dirty="0"/>
              <a:t> </a:t>
            </a:r>
            <a:r>
              <a:rPr lang="ru-RU" sz="1200" dirty="0" err="1"/>
              <a:t>optical</a:t>
            </a:r>
            <a:r>
              <a:rPr lang="ru-RU" sz="1200" dirty="0"/>
              <a:t> </a:t>
            </a:r>
            <a:r>
              <a:rPr lang="ru-RU" sz="1200" dirty="0" err="1"/>
              <a:t>lenses</a:t>
            </a:r>
            <a:r>
              <a:rPr lang="ru-RU" sz="1200" dirty="0"/>
              <a:t> </a:t>
            </a:r>
            <a:r>
              <a:rPr lang="ru-RU" sz="1200" dirty="0" err="1"/>
              <a:t>and</a:t>
            </a:r>
            <a:r>
              <a:rPr lang="ru-RU" sz="1200" dirty="0"/>
              <a:t> </a:t>
            </a:r>
            <a:r>
              <a:rPr lang="ru-RU" sz="1200" dirty="0" err="1"/>
              <a:t>glass</a:t>
            </a:r>
            <a:r>
              <a:rPr lang="ru-RU" sz="1200" dirty="0"/>
              <a:t> </a:t>
            </a:r>
            <a:r>
              <a:rPr lang="ru-RU" sz="1200" dirty="0" err="1"/>
              <a:t>surfaces</a:t>
            </a:r>
            <a:r>
              <a:rPr lang="ru-RU" sz="1200" dirty="0"/>
              <a:t>. </a:t>
            </a:r>
            <a:r>
              <a:rPr lang="ru-RU" sz="1200" dirty="0" err="1"/>
              <a:t>The</a:t>
            </a:r>
            <a:r>
              <a:rPr lang="ru-RU" sz="1200" dirty="0"/>
              <a:t> </a:t>
            </a:r>
            <a:r>
              <a:rPr lang="ru-RU" sz="1200" dirty="0" err="1"/>
              <a:t>sol-gel</a:t>
            </a:r>
            <a:r>
              <a:rPr lang="ru-RU" sz="1200" dirty="0"/>
              <a:t> </a:t>
            </a:r>
            <a:r>
              <a:rPr lang="ru-RU" sz="1200" dirty="0" err="1"/>
              <a:t>process</a:t>
            </a:r>
            <a:r>
              <a:rPr lang="ru-RU" sz="1200" dirty="0"/>
              <a:t> </a:t>
            </a:r>
            <a:r>
              <a:rPr lang="ru-RU" sz="1200" dirty="0" err="1"/>
              <a:t>allows</a:t>
            </a:r>
            <a:r>
              <a:rPr lang="ru-RU" sz="1200" dirty="0"/>
              <a:t> </a:t>
            </a:r>
            <a:r>
              <a:rPr lang="ru-RU" sz="1200" dirty="0" err="1"/>
              <a:t>for</a:t>
            </a:r>
            <a:r>
              <a:rPr lang="ru-RU" sz="1200" dirty="0"/>
              <a:t> </a:t>
            </a:r>
            <a:r>
              <a:rPr lang="ru-RU" sz="1200" dirty="0" err="1"/>
              <a:t>the</a:t>
            </a:r>
            <a:r>
              <a:rPr lang="ru-RU" sz="1200" dirty="0"/>
              <a:t> </a:t>
            </a:r>
            <a:r>
              <a:rPr lang="ru-RU" sz="1200" dirty="0" err="1"/>
              <a:t>deposition</a:t>
            </a:r>
            <a:r>
              <a:rPr lang="ru-RU" sz="1200" dirty="0"/>
              <a:t> </a:t>
            </a:r>
            <a:r>
              <a:rPr lang="ru-RU" sz="1200" dirty="0" err="1"/>
              <a:t>of</a:t>
            </a:r>
            <a:r>
              <a:rPr lang="ru-RU" sz="1200" dirty="0"/>
              <a:t> a </a:t>
            </a:r>
            <a:r>
              <a:rPr lang="ru-RU" sz="1200" dirty="0" err="1"/>
              <a:t>thin</a:t>
            </a:r>
            <a:r>
              <a:rPr lang="ru-RU" sz="1200" dirty="0"/>
              <a:t> </a:t>
            </a:r>
            <a:r>
              <a:rPr lang="ru-RU" sz="1200" dirty="0" err="1"/>
              <a:t>layer</a:t>
            </a:r>
            <a:r>
              <a:rPr lang="ru-RU" sz="1200" dirty="0"/>
              <a:t> </a:t>
            </a:r>
            <a:r>
              <a:rPr lang="ru-RU" sz="1200" dirty="0" err="1"/>
              <a:t>of</a:t>
            </a:r>
            <a:r>
              <a:rPr lang="ru-RU" sz="1200" dirty="0"/>
              <a:t> </a:t>
            </a:r>
            <a:r>
              <a:rPr lang="ru-RU" sz="1200" dirty="0" err="1"/>
              <a:t>silica</a:t>
            </a:r>
            <a:r>
              <a:rPr lang="ru-RU" sz="1200" dirty="0"/>
              <a:t> </a:t>
            </a:r>
            <a:r>
              <a:rPr lang="ru-RU" sz="1200" dirty="0" err="1"/>
              <a:t>onto</a:t>
            </a:r>
            <a:r>
              <a:rPr lang="ru-RU" sz="1200" dirty="0"/>
              <a:t> </a:t>
            </a:r>
            <a:r>
              <a:rPr lang="ru-RU" sz="1200" dirty="0" err="1"/>
              <a:t>the</a:t>
            </a:r>
            <a:r>
              <a:rPr lang="ru-RU" sz="1200" dirty="0"/>
              <a:t> </a:t>
            </a:r>
            <a:r>
              <a:rPr lang="ru-RU" sz="1200" dirty="0" err="1"/>
              <a:t>surface</a:t>
            </a:r>
            <a:r>
              <a:rPr lang="ru-RU" sz="1200" dirty="0"/>
              <a:t>, </a:t>
            </a:r>
            <a:r>
              <a:rPr lang="ru-RU" sz="1200" dirty="0" err="1"/>
              <a:t>reducing</a:t>
            </a:r>
            <a:r>
              <a:rPr lang="ru-RU" sz="1200" dirty="0"/>
              <a:t> </a:t>
            </a:r>
            <a:r>
              <a:rPr lang="ru-RU" sz="1200" dirty="0" err="1"/>
              <a:t>reflection</a:t>
            </a:r>
            <a:r>
              <a:rPr lang="ru-RU" sz="1200" dirty="0"/>
              <a:t> </a:t>
            </a:r>
            <a:r>
              <a:rPr lang="ru-RU" sz="1200" dirty="0" err="1"/>
              <a:t>and</a:t>
            </a:r>
            <a:r>
              <a:rPr lang="ru-RU" sz="1200" dirty="0"/>
              <a:t> </a:t>
            </a:r>
            <a:r>
              <a:rPr lang="ru-RU" sz="1200" dirty="0" err="1"/>
              <a:t>increasing</a:t>
            </a:r>
            <a:r>
              <a:rPr lang="ru-RU" sz="1200" dirty="0"/>
              <a:t> </a:t>
            </a:r>
            <a:r>
              <a:rPr lang="ru-RU" sz="1200" dirty="0" err="1"/>
              <a:t>light</a:t>
            </a:r>
            <a:r>
              <a:rPr lang="ru-RU" sz="1200" dirty="0"/>
              <a:t> </a:t>
            </a:r>
            <a:r>
              <a:rPr lang="ru-RU" sz="1200" dirty="0" err="1"/>
              <a:t>transmission</a:t>
            </a:r>
            <a:r>
              <a:rPr lang="ru-RU" sz="1200" dirty="0"/>
              <a:t>.</a:t>
            </a:r>
            <a:endParaRPr lang="ru-RU" sz="1200" dirty="0"/>
          </a:p>
          <a:p>
            <a:endParaRPr lang="ru-RU" sz="1200" dirty="0"/>
          </a:p>
          <a:p>
            <a:r>
              <a:rPr lang="ru-RU" sz="1200" dirty="0"/>
              <a:t>3. </a:t>
            </a:r>
            <a:r>
              <a:rPr lang="ru-RU" sz="1200" dirty="0" err="1"/>
              <a:t>Semiconductor</a:t>
            </a:r>
            <a:r>
              <a:rPr lang="ru-RU" sz="1200" dirty="0"/>
              <a:t> </a:t>
            </a:r>
            <a:r>
              <a:rPr lang="ru-RU" sz="1200" dirty="0" err="1"/>
              <a:t>industry</a:t>
            </a:r>
            <a:r>
              <a:rPr lang="ru-RU" sz="1200" dirty="0"/>
              <a:t>: TEOS </a:t>
            </a:r>
            <a:r>
              <a:rPr lang="ru-RU" sz="1200" dirty="0" err="1"/>
              <a:t>is</a:t>
            </a:r>
            <a:r>
              <a:rPr lang="ru-RU" sz="1200" dirty="0"/>
              <a:t> </a:t>
            </a:r>
            <a:r>
              <a:rPr lang="ru-RU" sz="1200" dirty="0" err="1"/>
              <a:t>utilized</a:t>
            </a:r>
            <a:r>
              <a:rPr lang="ru-RU" sz="1200" dirty="0"/>
              <a:t> </a:t>
            </a:r>
            <a:r>
              <a:rPr lang="ru-RU" sz="1200" dirty="0" err="1"/>
              <a:t>in</a:t>
            </a:r>
            <a:r>
              <a:rPr lang="ru-RU" sz="1200" dirty="0"/>
              <a:t> </a:t>
            </a:r>
            <a:r>
              <a:rPr lang="ru-RU" sz="1200" dirty="0" err="1"/>
              <a:t>the</a:t>
            </a:r>
            <a:r>
              <a:rPr lang="ru-RU" sz="1200" dirty="0"/>
              <a:t> </a:t>
            </a:r>
            <a:r>
              <a:rPr lang="ru-RU" sz="1200" dirty="0" err="1"/>
              <a:t>fabrication</a:t>
            </a:r>
            <a:r>
              <a:rPr lang="ru-RU" sz="1200" dirty="0"/>
              <a:t> </a:t>
            </a:r>
            <a:r>
              <a:rPr lang="ru-RU" sz="1200" dirty="0" err="1"/>
              <a:t>of</a:t>
            </a:r>
            <a:r>
              <a:rPr lang="ru-RU" sz="1200" dirty="0"/>
              <a:t> </a:t>
            </a:r>
            <a:r>
              <a:rPr lang="ru-RU" sz="1200" dirty="0" err="1"/>
              <a:t>microelectronics</a:t>
            </a:r>
            <a:r>
              <a:rPr lang="ru-RU" sz="1200" dirty="0"/>
              <a:t> </a:t>
            </a:r>
            <a:r>
              <a:rPr lang="ru-RU" sz="1200" dirty="0" err="1"/>
              <a:t>and</a:t>
            </a:r>
            <a:r>
              <a:rPr lang="ru-RU" sz="1200" dirty="0"/>
              <a:t> </a:t>
            </a:r>
            <a:r>
              <a:rPr lang="ru-RU" sz="1200" dirty="0" err="1"/>
              <a:t>integrated</a:t>
            </a:r>
            <a:r>
              <a:rPr lang="ru-RU" sz="1200" dirty="0"/>
              <a:t> </a:t>
            </a:r>
            <a:r>
              <a:rPr lang="ru-RU" sz="1200" dirty="0" err="1"/>
              <a:t>circuits</a:t>
            </a:r>
            <a:r>
              <a:rPr lang="ru-RU" sz="1200" dirty="0"/>
              <a:t>. </a:t>
            </a:r>
            <a:r>
              <a:rPr lang="ru-RU" sz="1200" dirty="0" err="1"/>
              <a:t>It</a:t>
            </a:r>
            <a:r>
              <a:rPr lang="ru-RU" sz="1200" dirty="0"/>
              <a:t> </a:t>
            </a:r>
            <a:r>
              <a:rPr lang="ru-RU" sz="1200" dirty="0" err="1"/>
              <a:t>is</a:t>
            </a:r>
            <a:r>
              <a:rPr lang="ru-RU" sz="1200" dirty="0"/>
              <a:t> </a:t>
            </a:r>
            <a:r>
              <a:rPr lang="ru-RU" sz="1200" dirty="0" err="1"/>
              <a:t>used</a:t>
            </a:r>
            <a:r>
              <a:rPr lang="ru-RU" sz="1200" dirty="0"/>
              <a:t> </a:t>
            </a:r>
            <a:r>
              <a:rPr lang="ru-RU" sz="1200" dirty="0" err="1"/>
              <a:t>as</a:t>
            </a:r>
            <a:r>
              <a:rPr lang="ru-RU" sz="1200" dirty="0"/>
              <a:t> a </a:t>
            </a:r>
            <a:r>
              <a:rPr lang="ru-RU" sz="1200" dirty="0" err="1"/>
              <a:t>precursor</a:t>
            </a:r>
            <a:r>
              <a:rPr lang="ru-RU" sz="1200" dirty="0"/>
              <a:t> </a:t>
            </a:r>
            <a:r>
              <a:rPr lang="ru-RU" sz="1200" dirty="0" err="1"/>
              <a:t>for</a:t>
            </a:r>
            <a:r>
              <a:rPr lang="ru-RU" sz="1200" dirty="0"/>
              <a:t> </a:t>
            </a:r>
            <a:r>
              <a:rPr lang="ru-RU" sz="1200" dirty="0" err="1"/>
              <a:t>the</a:t>
            </a:r>
            <a:r>
              <a:rPr lang="ru-RU" sz="1200" dirty="0"/>
              <a:t> </a:t>
            </a:r>
            <a:r>
              <a:rPr lang="ru-RU" sz="1200" dirty="0" err="1"/>
              <a:t>deposition</a:t>
            </a:r>
            <a:r>
              <a:rPr lang="ru-RU" sz="1200" dirty="0"/>
              <a:t> </a:t>
            </a:r>
            <a:r>
              <a:rPr lang="ru-RU" sz="1200" dirty="0" err="1"/>
              <a:t>of</a:t>
            </a:r>
            <a:r>
              <a:rPr lang="ru-RU" sz="1200" dirty="0"/>
              <a:t> </a:t>
            </a:r>
            <a:r>
              <a:rPr lang="ru-RU" sz="1200" dirty="0" err="1"/>
              <a:t>silicon</a:t>
            </a:r>
            <a:r>
              <a:rPr lang="ru-RU" sz="1200" dirty="0"/>
              <a:t> </a:t>
            </a:r>
            <a:r>
              <a:rPr lang="ru-RU" sz="1200" dirty="0" err="1"/>
              <a:t>dioxide</a:t>
            </a:r>
            <a:r>
              <a:rPr lang="ru-RU" sz="1200" dirty="0"/>
              <a:t> (SiO2) </a:t>
            </a:r>
            <a:r>
              <a:rPr lang="ru-RU" sz="1200" dirty="0" err="1"/>
              <a:t>layers</a:t>
            </a:r>
            <a:r>
              <a:rPr lang="ru-RU" sz="1200" dirty="0"/>
              <a:t>, </a:t>
            </a:r>
            <a:r>
              <a:rPr lang="ru-RU" sz="1200" dirty="0" err="1"/>
              <a:t>which</a:t>
            </a:r>
            <a:r>
              <a:rPr lang="ru-RU" sz="1200" dirty="0"/>
              <a:t> </a:t>
            </a:r>
            <a:r>
              <a:rPr lang="ru-RU" sz="1200" dirty="0" err="1"/>
              <a:t>act</a:t>
            </a:r>
            <a:r>
              <a:rPr lang="ru-RU" sz="1200" dirty="0"/>
              <a:t> </a:t>
            </a:r>
            <a:r>
              <a:rPr lang="ru-RU" sz="1200" dirty="0" err="1"/>
              <a:t>as</a:t>
            </a:r>
            <a:r>
              <a:rPr lang="ru-RU" sz="1200" dirty="0"/>
              <a:t> </a:t>
            </a:r>
            <a:r>
              <a:rPr lang="ru-RU" sz="1200" dirty="0" err="1"/>
              <a:t>insulating</a:t>
            </a:r>
            <a:r>
              <a:rPr lang="ru-RU" sz="1200" dirty="0"/>
              <a:t> </a:t>
            </a:r>
            <a:r>
              <a:rPr lang="ru-RU" sz="1200" dirty="0" err="1"/>
              <a:t>or</a:t>
            </a:r>
            <a:r>
              <a:rPr lang="ru-RU" sz="1200" dirty="0"/>
              <a:t> </a:t>
            </a:r>
            <a:r>
              <a:rPr lang="ru-RU" sz="1200" dirty="0" err="1"/>
              <a:t>dielectric</a:t>
            </a:r>
            <a:r>
              <a:rPr lang="ru-RU" sz="1200" dirty="0"/>
              <a:t> </a:t>
            </a:r>
            <a:r>
              <a:rPr lang="ru-RU" sz="1200" dirty="0" err="1"/>
              <a:t>materials</a:t>
            </a:r>
            <a:r>
              <a:rPr lang="ru-RU" sz="1200" dirty="0"/>
              <a:t>.</a:t>
            </a:r>
            <a:endParaRPr lang="ru-RU" sz="1200" dirty="0"/>
          </a:p>
          <a:p>
            <a:endParaRPr lang="ru-RU" sz="1200" dirty="0"/>
          </a:p>
          <a:p>
            <a:r>
              <a:rPr lang="ru-RU" sz="1200" dirty="0"/>
              <a:t>4. </a:t>
            </a:r>
            <a:r>
              <a:rPr lang="ru-RU" sz="1200" dirty="0" err="1"/>
              <a:t>Protective</a:t>
            </a:r>
            <a:r>
              <a:rPr lang="ru-RU" sz="1200" dirty="0"/>
              <a:t> </a:t>
            </a:r>
            <a:r>
              <a:rPr lang="ru-RU" sz="1200" dirty="0" err="1"/>
              <a:t>coatings</a:t>
            </a:r>
            <a:r>
              <a:rPr lang="ru-RU" sz="1200" dirty="0"/>
              <a:t>: TEOS </a:t>
            </a:r>
            <a:r>
              <a:rPr lang="ru-RU" sz="1200" dirty="0" err="1"/>
              <a:t>can</a:t>
            </a:r>
            <a:r>
              <a:rPr lang="ru-RU" sz="1200" dirty="0"/>
              <a:t> </a:t>
            </a:r>
            <a:r>
              <a:rPr lang="ru-RU" sz="1200" dirty="0" err="1"/>
              <a:t>be</a:t>
            </a:r>
            <a:r>
              <a:rPr lang="ru-RU" sz="1200" dirty="0"/>
              <a:t> </a:t>
            </a:r>
            <a:r>
              <a:rPr lang="ru-RU" sz="1200" dirty="0" err="1"/>
              <a:t>used</a:t>
            </a:r>
            <a:r>
              <a:rPr lang="ru-RU" sz="1200" dirty="0"/>
              <a:t> </a:t>
            </a:r>
            <a:r>
              <a:rPr lang="ru-RU" sz="1200" dirty="0" err="1"/>
              <a:t>to</a:t>
            </a:r>
            <a:r>
              <a:rPr lang="ru-RU" sz="1200" dirty="0"/>
              <a:t> </a:t>
            </a:r>
            <a:r>
              <a:rPr lang="ru-RU" sz="1200" dirty="0" err="1"/>
              <a:t>create</a:t>
            </a:r>
            <a:r>
              <a:rPr lang="ru-RU" sz="1200" dirty="0"/>
              <a:t> </a:t>
            </a:r>
            <a:r>
              <a:rPr lang="ru-RU" sz="1200" dirty="0" err="1"/>
              <a:t>protective</a:t>
            </a:r>
            <a:r>
              <a:rPr lang="ru-RU" sz="1200" dirty="0"/>
              <a:t> </a:t>
            </a:r>
            <a:r>
              <a:rPr lang="ru-RU" sz="1200" dirty="0" err="1"/>
              <a:t>coatings</a:t>
            </a:r>
            <a:r>
              <a:rPr lang="ru-RU" sz="1200" dirty="0"/>
              <a:t> </a:t>
            </a:r>
            <a:r>
              <a:rPr lang="ru-RU" sz="1200" dirty="0" err="1"/>
              <a:t>on</a:t>
            </a:r>
            <a:r>
              <a:rPr lang="ru-RU" sz="1200" dirty="0"/>
              <a:t> </a:t>
            </a:r>
            <a:r>
              <a:rPr lang="ru-RU" sz="1200" dirty="0" err="1"/>
              <a:t>various</a:t>
            </a:r>
            <a:r>
              <a:rPr lang="ru-RU" sz="1200" dirty="0"/>
              <a:t> </a:t>
            </a:r>
            <a:r>
              <a:rPr lang="ru-RU" sz="1200" dirty="0" err="1"/>
              <a:t>substrates</a:t>
            </a:r>
            <a:r>
              <a:rPr lang="ru-RU" sz="1200" dirty="0"/>
              <a:t>. </a:t>
            </a:r>
            <a:r>
              <a:rPr lang="ru-RU" sz="1200" dirty="0" err="1"/>
              <a:t>The</a:t>
            </a:r>
            <a:r>
              <a:rPr lang="ru-RU" sz="1200" dirty="0"/>
              <a:t> </a:t>
            </a:r>
            <a:r>
              <a:rPr lang="ru-RU" sz="1200" dirty="0" err="1"/>
              <a:t>sol-gel</a:t>
            </a:r>
            <a:r>
              <a:rPr lang="ru-RU" sz="1200" dirty="0"/>
              <a:t> </a:t>
            </a:r>
            <a:r>
              <a:rPr lang="ru-RU" sz="1200" dirty="0" err="1"/>
              <a:t>process</a:t>
            </a:r>
            <a:r>
              <a:rPr lang="ru-RU" sz="1200" dirty="0"/>
              <a:t> </a:t>
            </a:r>
            <a:r>
              <a:rPr lang="ru-RU" sz="1200" dirty="0" err="1"/>
              <a:t>enables</a:t>
            </a:r>
            <a:r>
              <a:rPr lang="ru-RU" sz="1200" dirty="0"/>
              <a:t> </a:t>
            </a:r>
            <a:r>
              <a:rPr lang="ru-RU" sz="1200" dirty="0" err="1"/>
              <a:t>the</a:t>
            </a:r>
            <a:r>
              <a:rPr lang="ru-RU" sz="1200" dirty="0"/>
              <a:t> </a:t>
            </a:r>
            <a:r>
              <a:rPr lang="ru-RU" sz="1200" dirty="0" err="1"/>
              <a:t>formation</a:t>
            </a:r>
            <a:r>
              <a:rPr lang="ru-RU" sz="1200" dirty="0"/>
              <a:t> </a:t>
            </a:r>
            <a:r>
              <a:rPr lang="ru-RU" sz="1200" dirty="0" err="1"/>
              <a:t>of</a:t>
            </a:r>
            <a:r>
              <a:rPr lang="ru-RU" sz="1200" dirty="0"/>
              <a:t> a </a:t>
            </a:r>
            <a:r>
              <a:rPr lang="ru-RU" sz="1200" dirty="0" err="1"/>
              <a:t>thin</a:t>
            </a:r>
            <a:r>
              <a:rPr lang="ru-RU" sz="1200" dirty="0"/>
              <a:t>, </a:t>
            </a:r>
            <a:r>
              <a:rPr lang="ru-RU" sz="1200" dirty="0" err="1"/>
              <a:t>transparent</a:t>
            </a:r>
            <a:r>
              <a:rPr lang="ru-RU" sz="1200" dirty="0"/>
              <a:t>, </a:t>
            </a:r>
            <a:r>
              <a:rPr lang="ru-RU" sz="1200" dirty="0" err="1"/>
              <a:t>and</a:t>
            </a:r>
            <a:r>
              <a:rPr lang="ru-RU" sz="1200" dirty="0"/>
              <a:t> </a:t>
            </a:r>
            <a:r>
              <a:rPr lang="ru-RU" sz="1200" dirty="0" err="1"/>
              <a:t>durable</a:t>
            </a:r>
            <a:r>
              <a:rPr lang="ru-RU" sz="1200" dirty="0"/>
              <a:t> </a:t>
            </a:r>
            <a:r>
              <a:rPr lang="ru-RU" sz="1200" dirty="0" err="1"/>
              <a:t>layer</a:t>
            </a:r>
            <a:r>
              <a:rPr lang="ru-RU" sz="1200" dirty="0"/>
              <a:t> </a:t>
            </a:r>
            <a:r>
              <a:rPr lang="ru-RU" sz="1200" dirty="0" err="1"/>
              <a:t>that</a:t>
            </a:r>
            <a:r>
              <a:rPr lang="ru-RU" sz="1200" dirty="0"/>
              <a:t> </a:t>
            </a:r>
            <a:r>
              <a:rPr lang="ru-RU" sz="1200" dirty="0" err="1"/>
              <a:t>provides</a:t>
            </a:r>
            <a:r>
              <a:rPr lang="ru-RU" sz="1200" dirty="0"/>
              <a:t> </a:t>
            </a:r>
            <a:r>
              <a:rPr lang="ru-RU" sz="1200" dirty="0" err="1"/>
              <a:t>resistance</a:t>
            </a:r>
            <a:r>
              <a:rPr lang="ru-RU" sz="1200" dirty="0"/>
              <a:t> </a:t>
            </a:r>
            <a:r>
              <a:rPr lang="ru-RU" sz="1200" dirty="0" err="1"/>
              <a:t>to</a:t>
            </a:r>
            <a:r>
              <a:rPr lang="ru-RU" sz="1200" dirty="0"/>
              <a:t> </a:t>
            </a:r>
            <a:r>
              <a:rPr lang="ru-RU" sz="1200" dirty="0" err="1"/>
              <a:t>corrosion</a:t>
            </a:r>
            <a:r>
              <a:rPr lang="ru-RU" sz="1200" dirty="0"/>
              <a:t>, UV </a:t>
            </a:r>
            <a:r>
              <a:rPr lang="ru-RU" sz="1200" dirty="0" err="1"/>
              <a:t>radiation</a:t>
            </a:r>
            <a:r>
              <a:rPr lang="ru-RU" sz="1200" dirty="0"/>
              <a:t>, </a:t>
            </a:r>
            <a:r>
              <a:rPr lang="ru-RU" sz="1200" dirty="0" err="1"/>
              <a:t>and</a:t>
            </a:r>
            <a:r>
              <a:rPr lang="ru-RU" sz="1200" dirty="0"/>
              <a:t> </a:t>
            </a:r>
            <a:r>
              <a:rPr lang="ru-RU" sz="1200" dirty="0" err="1"/>
              <a:t>chemical</a:t>
            </a:r>
            <a:r>
              <a:rPr lang="ru-RU" sz="1200" dirty="0"/>
              <a:t> </a:t>
            </a:r>
            <a:r>
              <a:rPr lang="ru-RU" sz="1200" dirty="0" err="1"/>
              <a:t>attack</a:t>
            </a:r>
            <a:r>
              <a:rPr lang="ru-RU" sz="1200" dirty="0"/>
              <a:t>.</a:t>
            </a:r>
            <a:endParaRPr lang="ru-RU" sz="1200" dirty="0"/>
          </a:p>
          <a:p>
            <a:endParaRPr lang="ru-RU" sz="1200" dirty="0"/>
          </a:p>
          <a:p>
            <a:r>
              <a:rPr lang="ru-RU" sz="1200" dirty="0"/>
              <a:t>5. </a:t>
            </a:r>
            <a:r>
              <a:rPr lang="ru-RU" sz="1200" dirty="0" err="1"/>
              <a:t>Catalysis</a:t>
            </a:r>
            <a:r>
              <a:rPr lang="ru-RU" sz="1200" dirty="0"/>
              <a:t>: TEOS </a:t>
            </a:r>
            <a:r>
              <a:rPr lang="ru-RU" sz="1200" dirty="0" err="1"/>
              <a:t>can</a:t>
            </a:r>
            <a:r>
              <a:rPr lang="ru-RU" sz="1200" dirty="0"/>
              <a:t> </a:t>
            </a:r>
            <a:r>
              <a:rPr lang="ru-RU" sz="1200" dirty="0" err="1"/>
              <a:t>be</a:t>
            </a:r>
            <a:r>
              <a:rPr lang="ru-RU" sz="1200" dirty="0"/>
              <a:t> </a:t>
            </a:r>
            <a:r>
              <a:rPr lang="ru-RU" sz="1200" dirty="0" err="1"/>
              <a:t>used</a:t>
            </a:r>
            <a:r>
              <a:rPr lang="ru-RU" sz="1200" dirty="0"/>
              <a:t> </a:t>
            </a:r>
            <a:r>
              <a:rPr lang="ru-RU" sz="1200" dirty="0" err="1"/>
              <a:t>as</a:t>
            </a:r>
            <a:r>
              <a:rPr lang="ru-RU" sz="1200" dirty="0"/>
              <a:t> a </a:t>
            </a:r>
            <a:r>
              <a:rPr lang="ru-RU" sz="1200" dirty="0" err="1"/>
              <a:t>catalyst</a:t>
            </a:r>
            <a:r>
              <a:rPr lang="ru-RU" sz="1200" dirty="0"/>
              <a:t> </a:t>
            </a:r>
            <a:r>
              <a:rPr lang="ru-RU" sz="1200" dirty="0" err="1"/>
              <a:t>or</a:t>
            </a:r>
            <a:r>
              <a:rPr lang="ru-RU" sz="1200" dirty="0"/>
              <a:t> </a:t>
            </a:r>
            <a:r>
              <a:rPr lang="ru-RU" sz="1200" dirty="0" err="1"/>
              <a:t>catalyst</a:t>
            </a:r>
            <a:r>
              <a:rPr lang="ru-RU" sz="1200" dirty="0"/>
              <a:t> </a:t>
            </a:r>
            <a:r>
              <a:rPr lang="ru-RU" sz="1200" dirty="0" err="1"/>
              <a:t>support</a:t>
            </a:r>
            <a:r>
              <a:rPr lang="ru-RU" sz="1200" dirty="0"/>
              <a:t> </a:t>
            </a:r>
            <a:r>
              <a:rPr lang="ru-RU" sz="1200" dirty="0" err="1"/>
              <a:t>in</a:t>
            </a:r>
            <a:r>
              <a:rPr lang="ru-RU" sz="1200" dirty="0"/>
              <a:t> </a:t>
            </a:r>
            <a:r>
              <a:rPr lang="ru-RU" sz="1200" dirty="0" err="1"/>
              <a:t>various</a:t>
            </a:r>
            <a:r>
              <a:rPr lang="ru-RU" sz="1200" dirty="0"/>
              <a:t> </a:t>
            </a:r>
            <a:r>
              <a:rPr lang="ru-RU" sz="1200" dirty="0" err="1"/>
              <a:t>chemical</a:t>
            </a:r>
            <a:r>
              <a:rPr lang="ru-RU" sz="1200" dirty="0"/>
              <a:t> </a:t>
            </a:r>
            <a:r>
              <a:rPr lang="ru-RU" sz="1200" dirty="0" err="1"/>
              <a:t>reactions</a:t>
            </a:r>
            <a:r>
              <a:rPr lang="ru-RU" sz="1200" dirty="0"/>
              <a:t>. </a:t>
            </a:r>
            <a:r>
              <a:rPr lang="ru-RU" sz="1200" dirty="0" err="1"/>
              <a:t>It</a:t>
            </a:r>
            <a:r>
              <a:rPr lang="ru-RU" sz="1200" dirty="0"/>
              <a:t> </a:t>
            </a:r>
            <a:r>
              <a:rPr lang="ru-RU" sz="1200" dirty="0" err="1"/>
              <a:t>can</a:t>
            </a:r>
            <a:r>
              <a:rPr lang="ru-RU" sz="1200" dirty="0"/>
              <a:t> </a:t>
            </a:r>
            <a:r>
              <a:rPr lang="ru-RU" sz="1200" dirty="0" err="1"/>
              <a:t>be</a:t>
            </a:r>
            <a:r>
              <a:rPr lang="ru-RU" sz="1200" dirty="0"/>
              <a:t> </a:t>
            </a:r>
            <a:r>
              <a:rPr lang="ru-RU" sz="1200" dirty="0" err="1"/>
              <a:t>incorporated</a:t>
            </a:r>
            <a:r>
              <a:rPr lang="ru-RU" sz="1200" dirty="0"/>
              <a:t> </a:t>
            </a:r>
            <a:r>
              <a:rPr lang="ru-RU" sz="1200" dirty="0" err="1"/>
              <a:t>into</a:t>
            </a:r>
            <a:r>
              <a:rPr lang="ru-RU" sz="1200" dirty="0"/>
              <a:t> </a:t>
            </a:r>
            <a:r>
              <a:rPr lang="ru-RU" sz="1200" dirty="0" err="1"/>
              <a:t>catalyst</a:t>
            </a:r>
            <a:r>
              <a:rPr lang="ru-RU" sz="1200" dirty="0"/>
              <a:t> </a:t>
            </a:r>
            <a:r>
              <a:rPr lang="ru-RU" sz="1200" dirty="0" err="1"/>
              <a:t>formulations</a:t>
            </a:r>
            <a:r>
              <a:rPr lang="ru-RU" sz="1200" dirty="0"/>
              <a:t> </a:t>
            </a:r>
            <a:r>
              <a:rPr lang="ru-RU" sz="1200" dirty="0" err="1"/>
              <a:t>to</a:t>
            </a:r>
            <a:r>
              <a:rPr lang="ru-RU" sz="1200" dirty="0"/>
              <a:t> </a:t>
            </a:r>
            <a:r>
              <a:rPr lang="ru-RU" sz="1200" dirty="0" err="1"/>
              <a:t>enhance</a:t>
            </a:r>
            <a:r>
              <a:rPr lang="ru-RU" sz="1200" dirty="0"/>
              <a:t> </a:t>
            </a:r>
            <a:r>
              <a:rPr lang="ru-RU" sz="1200" dirty="0" err="1"/>
              <a:t>their</a:t>
            </a:r>
            <a:r>
              <a:rPr lang="ru-RU" sz="1200" dirty="0"/>
              <a:t> </a:t>
            </a:r>
            <a:r>
              <a:rPr lang="ru-RU" sz="1200" dirty="0" err="1"/>
              <a:t>activity</a:t>
            </a:r>
            <a:r>
              <a:rPr lang="ru-RU" sz="1200" dirty="0"/>
              <a:t>, </a:t>
            </a:r>
            <a:r>
              <a:rPr lang="ru-RU" sz="1200" dirty="0" err="1"/>
              <a:t>selectivity</a:t>
            </a:r>
            <a:r>
              <a:rPr lang="ru-RU" sz="1200" dirty="0"/>
              <a:t>, </a:t>
            </a:r>
            <a:r>
              <a:rPr lang="ru-RU" sz="1200" dirty="0" err="1"/>
              <a:t>and</a:t>
            </a:r>
            <a:r>
              <a:rPr lang="ru-RU" sz="1200" dirty="0"/>
              <a:t> </a:t>
            </a:r>
            <a:r>
              <a:rPr lang="ru-RU" sz="1200" dirty="0" err="1"/>
              <a:t>stability</a:t>
            </a:r>
            <a:r>
              <a:rPr lang="ru-RU" sz="1200" dirty="0"/>
              <a:t>.</a:t>
            </a:r>
            <a:endParaRPr lang="ru-RU" sz="1200" dirty="0"/>
          </a:p>
          <a:p>
            <a:endParaRPr lang="ru-RU" sz="1200" dirty="0"/>
          </a:p>
          <a:p>
            <a:r>
              <a:rPr lang="ru-RU" sz="1200" dirty="0"/>
              <a:t>6. </a:t>
            </a:r>
            <a:r>
              <a:rPr lang="ru-RU" sz="1200" dirty="0" err="1"/>
              <a:t>Nanotechnology</a:t>
            </a:r>
            <a:r>
              <a:rPr lang="ru-RU" sz="1200" dirty="0"/>
              <a:t>: TEOS </a:t>
            </a:r>
            <a:r>
              <a:rPr lang="ru-RU" sz="1200" dirty="0" err="1"/>
              <a:t>is</a:t>
            </a:r>
            <a:r>
              <a:rPr lang="ru-RU" sz="1200" dirty="0"/>
              <a:t> </a:t>
            </a:r>
            <a:r>
              <a:rPr lang="ru-RU" sz="1200" dirty="0" err="1"/>
              <a:t>employed</a:t>
            </a:r>
            <a:r>
              <a:rPr lang="ru-RU" sz="1200" dirty="0"/>
              <a:t> </a:t>
            </a:r>
            <a:r>
              <a:rPr lang="ru-RU" sz="1200" dirty="0" err="1"/>
              <a:t>in</a:t>
            </a:r>
            <a:r>
              <a:rPr lang="ru-RU" sz="1200" dirty="0"/>
              <a:t> </a:t>
            </a:r>
            <a:r>
              <a:rPr lang="ru-RU" sz="1200" dirty="0" err="1"/>
              <a:t>the</a:t>
            </a:r>
            <a:r>
              <a:rPr lang="ru-RU" sz="1200" dirty="0"/>
              <a:t> </a:t>
            </a:r>
            <a:r>
              <a:rPr lang="ru-RU" sz="1200" dirty="0" err="1"/>
              <a:t>synthesis</a:t>
            </a:r>
            <a:r>
              <a:rPr lang="ru-RU" sz="1200" dirty="0"/>
              <a:t> </a:t>
            </a:r>
            <a:r>
              <a:rPr lang="ru-RU" sz="1200" dirty="0" err="1"/>
              <a:t>of</a:t>
            </a:r>
            <a:r>
              <a:rPr lang="ru-RU" sz="1200" dirty="0"/>
              <a:t> </a:t>
            </a:r>
            <a:r>
              <a:rPr lang="ru-RU" sz="1200" dirty="0" err="1"/>
              <a:t>silica</a:t>
            </a:r>
            <a:r>
              <a:rPr lang="ru-RU" sz="1200" dirty="0"/>
              <a:t> </a:t>
            </a:r>
            <a:r>
              <a:rPr lang="ru-RU" sz="1200" dirty="0" err="1"/>
              <a:t>nanoparticles</a:t>
            </a:r>
            <a:r>
              <a:rPr lang="ru-RU" sz="1200" dirty="0"/>
              <a:t>, </a:t>
            </a:r>
            <a:r>
              <a:rPr lang="ru-RU" sz="1200" dirty="0" err="1"/>
              <a:t>which</a:t>
            </a:r>
            <a:r>
              <a:rPr lang="ru-RU" sz="1200" dirty="0"/>
              <a:t> </a:t>
            </a:r>
            <a:r>
              <a:rPr lang="ru-RU" sz="1200" dirty="0" err="1"/>
              <a:t>have</a:t>
            </a:r>
            <a:r>
              <a:rPr lang="ru-RU" sz="1200" dirty="0"/>
              <a:t> </a:t>
            </a:r>
            <a:r>
              <a:rPr lang="ru-RU" sz="1200" dirty="0" err="1"/>
              <a:t>applications</a:t>
            </a:r>
            <a:r>
              <a:rPr lang="ru-RU" sz="1200" dirty="0"/>
              <a:t> </a:t>
            </a:r>
            <a:r>
              <a:rPr lang="ru-RU" sz="1200" dirty="0" err="1"/>
              <a:t>in</a:t>
            </a:r>
            <a:r>
              <a:rPr lang="ru-RU" sz="1200" dirty="0"/>
              <a:t> </a:t>
            </a:r>
            <a:r>
              <a:rPr lang="ru-RU" sz="1200" dirty="0" err="1"/>
              <a:t>drug</a:t>
            </a:r>
            <a:r>
              <a:rPr lang="ru-RU" sz="1200" dirty="0"/>
              <a:t> </a:t>
            </a:r>
            <a:r>
              <a:rPr lang="ru-RU" sz="1200" dirty="0" err="1"/>
              <a:t>delivery</a:t>
            </a:r>
            <a:r>
              <a:rPr lang="ru-RU" sz="1200" dirty="0"/>
              <a:t> </a:t>
            </a:r>
            <a:r>
              <a:rPr lang="ru-RU" sz="1200" dirty="0" err="1"/>
              <a:t>systems</a:t>
            </a:r>
            <a:r>
              <a:rPr lang="ru-RU" sz="1200" dirty="0"/>
              <a:t>, </a:t>
            </a:r>
            <a:r>
              <a:rPr lang="ru-RU" sz="1200" dirty="0" err="1"/>
              <a:t>sensors</a:t>
            </a:r>
            <a:r>
              <a:rPr lang="ru-RU" sz="1200" dirty="0"/>
              <a:t>, </a:t>
            </a:r>
            <a:r>
              <a:rPr lang="ru-RU" sz="1200" dirty="0" err="1"/>
              <a:t>electronics</a:t>
            </a:r>
            <a:r>
              <a:rPr lang="ru-RU" sz="1200" dirty="0"/>
              <a:t>, </a:t>
            </a:r>
            <a:r>
              <a:rPr lang="ru-RU" sz="1200" dirty="0" err="1"/>
              <a:t>and</a:t>
            </a:r>
            <a:r>
              <a:rPr lang="ru-RU" sz="1200" dirty="0"/>
              <a:t> </a:t>
            </a:r>
            <a:r>
              <a:rPr lang="ru-RU" sz="1200" dirty="0" err="1"/>
              <a:t>optoelectronics</a:t>
            </a:r>
            <a:r>
              <a:rPr lang="ru-RU" sz="1200" dirty="0"/>
              <a:t>.</a:t>
            </a:r>
            <a:endParaRPr lang="ru-RU" sz="1200" dirty="0"/>
          </a:p>
          <a:p>
            <a:endParaRPr lang="ru-RU" sz="1200" dirty="0"/>
          </a:p>
          <a:p>
            <a:r>
              <a:rPr lang="ru-RU" sz="1200" dirty="0" err="1"/>
              <a:t>Overall</a:t>
            </a:r>
            <a:r>
              <a:rPr lang="ru-RU" sz="1200" dirty="0"/>
              <a:t>, TEOS </a:t>
            </a:r>
            <a:r>
              <a:rPr lang="ru-RU" sz="1200" dirty="0" err="1"/>
              <a:t>is</a:t>
            </a:r>
            <a:r>
              <a:rPr lang="ru-RU" sz="1200" dirty="0"/>
              <a:t> a </a:t>
            </a:r>
            <a:r>
              <a:rPr lang="ru-RU" sz="1200" dirty="0" err="1"/>
              <a:t>versatile</a:t>
            </a:r>
            <a:r>
              <a:rPr lang="ru-RU" sz="1200" dirty="0"/>
              <a:t> </a:t>
            </a:r>
            <a:r>
              <a:rPr lang="ru-RU" sz="1200" dirty="0" err="1"/>
              <a:t>compound</a:t>
            </a:r>
            <a:r>
              <a:rPr lang="ru-RU" sz="1200" dirty="0"/>
              <a:t> </a:t>
            </a:r>
            <a:r>
              <a:rPr lang="ru-RU" sz="1200" dirty="0" err="1"/>
              <a:t>that</a:t>
            </a:r>
            <a:r>
              <a:rPr lang="ru-RU" sz="1200" dirty="0"/>
              <a:t> </a:t>
            </a:r>
            <a:r>
              <a:rPr lang="ru-RU" sz="1200" dirty="0" err="1"/>
              <a:t>finds</a:t>
            </a:r>
            <a:r>
              <a:rPr lang="ru-RU" sz="1200" dirty="0"/>
              <a:t> </a:t>
            </a:r>
            <a:r>
              <a:rPr lang="ru-RU" sz="1200" dirty="0" err="1"/>
              <a:t>applications</a:t>
            </a:r>
            <a:r>
              <a:rPr lang="ru-RU" sz="1200" dirty="0"/>
              <a:t> </a:t>
            </a:r>
            <a:r>
              <a:rPr lang="ru-RU" sz="1200" dirty="0" err="1"/>
              <a:t>in</a:t>
            </a:r>
            <a:r>
              <a:rPr lang="ru-RU" sz="1200" dirty="0"/>
              <a:t> </a:t>
            </a:r>
            <a:r>
              <a:rPr lang="ru-RU" sz="1200" dirty="0" err="1"/>
              <a:t>various</a:t>
            </a:r>
            <a:r>
              <a:rPr lang="ru-RU" sz="1200" dirty="0"/>
              <a:t> </a:t>
            </a:r>
            <a:r>
              <a:rPr lang="ru-RU" sz="1200" dirty="0" err="1"/>
              <a:t>industries</a:t>
            </a:r>
            <a:r>
              <a:rPr lang="ru-RU" sz="1200" dirty="0"/>
              <a:t> </a:t>
            </a:r>
            <a:r>
              <a:rPr lang="ru-RU" sz="1200" dirty="0" err="1"/>
              <a:t>due</a:t>
            </a:r>
            <a:r>
              <a:rPr lang="ru-RU" sz="1200" dirty="0"/>
              <a:t> </a:t>
            </a:r>
            <a:r>
              <a:rPr lang="ru-RU" sz="1200" dirty="0" err="1"/>
              <a:t>to</a:t>
            </a:r>
            <a:r>
              <a:rPr lang="ru-RU" sz="1200" dirty="0"/>
              <a:t> </a:t>
            </a:r>
            <a:r>
              <a:rPr lang="ru-RU" sz="1200" dirty="0" err="1"/>
              <a:t>its</a:t>
            </a:r>
            <a:r>
              <a:rPr lang="ru-RU" sz="1200" dirty="0"/>
              <a:t> </a:t>
            </a:r>
            <a:r>
              <a:rPr lang="ru-RU" sz="1200" dirty="0" err="1"/>
              <a:t>ability</a:t>
            </a:r>
            <a:r>
              <a:rPr lang="ru-RU" sz="1200" dirty="0"/>
              <a:t> </a:t>
            </a:r>
            <a:r>
              <a:rPr lang="ru-RU" sz="1200" dirty="0" err="1"/>
              <a:t>to</a:t>
            </a:r>
            <a:r>
              <a:rPr lang="ru-RU" sz="1200" dirty="0"/>
              <a:t> </a:t>
            </a:r>
            <a:r>
              <a:rPr lang="ru-RU" sz="1200" dirty="0" err="1"/>
              <a:t>form</a:t>
            </a:r>
            <a:r>
              <a:rPr lang="ru-RU" sz="1200" dirty="0"/>
              <a:t> </a:t>
            </a:r>
            <a:r>
              <a:rPr lang="ru-RU" sz="1200" dirty="0" err="1"/>
              <a:t>silica-based</a:t>
            </a:r>
            <a:r>
              <a:rPr lang="ru-RU" sz="1200" dirty="0"/>
              <a:t> </a:t>
            </a:r>
            <a:r>
              <a:rPr lang="ru-RU" sz="1200" dirty="0" err="1"/>
              <a:t>materials</a:t>
            </a:r>
            <a:r>
              <a:rPr lang="ru-RU" sz="1200" dirty="0"/>
              <a:t> </a:t>
            </a:r>
            <a:r>
              <a:rPr lang="ru-RU" sz="1200" dirty="0" err="1"/>
              <a:t>with</a:t>
            </a:r>
            <a:r>
              <a:rPr lang="ru-RU" sz="1200" dirty="0"/>
              <a:t> </a:t>
            </a:r>
            <a:r>
              <a:rPr lang="ru-RU" sz="1200" dirty="0" err="1"/>
              <a:t>desirable</a:t>
            </a:r>
            <a:r>
              <a:rPr lang="ru-RU" sz="1200" dirty="0"/>
              <a:t> </a:t>
            </a:r>
            <a:r>
              <a:rPr lang="ru-RU" sz="1200" dirty="0" err="1"/>
              <a:t>properties</a:t>
            </a:r>
            <a:r>
              <a:rPr lang="ru-RU" sz="1200" dirty="0"/>
              <a:t> </a:t>
            </a:r>
            <a:r>
              <a:rPr lang="ru-RU" sz="1200" dirty="0" err="1"/>
              <a:t>such</a:t>
            </a:r>
            <a:r>
              <a:rPr lang="ru-RU" sz="1200" dirty="0"/>
              <a:t> </a:t>
            </a:r>
            <a:r>
              <a:rPr lang="ru-RU" sz="1200" dirty="0" err="1"/>
              <a:t>as</a:t>
            </a:r>
            <a:r>
              <a:rPr lang="ru-RU" sz="1200" dirty="0"/>
              <a:t> </a:t>
            </a:r>
            <a:r>
              <a:rPr lang="ru-RU" sz="1200" dirty="0" err="1"/>
              <a:t>transparency</a:t>
            </a:r>
            <a:r>
              <a:rPr lang="ru-RU" sz="1200" dirty="0"/>
              <a:t>, </a:t>
            </a:r>
            <a:r>
              <a:rPr lang="ru-RU" sz="1200" dirty="0" err="1"/>
              <a:t>hardness</a:t>
            </a:r>
            <a:r>
              <a:rPr lang="ru-RU" sz="1200" dirty="0"/>
              <a:t>, </a:t>
            </a:r>
            <a:r>
              <a:rPr lang="ru-RU" sz="1200" dirty="0" err="1"/>
              <a:t>and</a:t>
            </a:r>
            <a:r>
              <a:rPr lang="ru-RU" sz="1200" dirty="0"/>
              <a:t> </a:t>
            </a:r>
            <a:r>
              <a:rPr lang="ru-RU" sz="1200" dirty="0" err="1"/>
              <a:t>chemical</a:t>
            </a:r>
            <a:r>
              <a:rPr lang="ru-RU" sz="1200" dirty="0"/>
              <a:t> </a:t>
            </a:r>
            <a:r>
              <a:rPr lang="ru-RU" sz="1200" dirty="0" err="1"/>
              <a:t>resistance</a:t>
            </a:r>
            <a:r>
              <a:rPr lang="ru-RU" sz="1200" dirty="0"/>
              <a:t>.</a:t>
            </a:r>
            <a:endParaRPr lang="ru-RU" sz="1200" dirty="0"/>
          </a:p>
        </p:txBody>
      </p:sp>
      <p:pic>
        <p:nvPicPr>
          <p:cNvPr id="6" name="Рисунок 5"/>
          <p:cNvPicPr>
            <a:picLocks noChangeAspect="1"/>
          </p:cNvPicPr>
          <p:nvPr/>
        </p:nvPicPr>
        <p:blipFill>
          <a:blip r:embed="rId1"/>
          <a:stretch>
            <a:fillRect/>
          </a:stretch>
        </p:blipFill>
        <p:spPr>
          <a:xfrm>
            <a:off x="7501938" y="1757259"/>
            <a:ext cx="4491596" cy="2249659"/>
          </a:xfrm>
          <a:prstGeom prst="rect">
            <a:avLst/>
          </a:prstGeom>
        </p:spPr>
      </p:pic>
      <p:pic>
        <p:nvPicPr>
          <p:cNvPr id="10" name="Рисунок 9"/>
          <p:cNvPicPr>
            <a:picLocks noChangeAspect="1"/>
          </p:cNvPicPr>
          <p:nvPr/>
        </p:nvPicPr>
        <p:blipFill>
          <a:blip r:embed="rId2"/>
          <a:stretch>
            <a:fillRect/>
          </a:stretch>
        </p:blipFill>
        <p:spPr>
          <a:xfrm>
            <a:off x="7521145" y="4151870"/>
            <a:ext cx="4453183" cy="1637415"/>
          </a:xfrm>
          <a:prstGeom prst="rect">
            <a:avLst/>
          </a:prstGeom>
        </p:spPr>
      </p:pic>
      <p:sp>
        <p:nvSpPr>
          <p:cNvPr id="11" name="TextBox 10"/>
          <p:cNvSpPr txBox="1"/>
          <p:nvPr/>
        </p:nvSpPr>
        <p:spPr>
          <a:xfrm>
            <a:off x="7521145" y="1242975"/>
            <a:ext cx="252901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Sigma Aldrich prices </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Technical Problem</a:t>
            </a:r>
            <a:endParaRPr lang="ru-RU" dirty="0"/>
          </a:p>
        </p:txBody>
      </p:sp>
      <p:sp>
        <p:nvSpPr>
          <p:cNvPr id="3" name="Объект 2"/>
          <p:cNvSpPr>
            <a:spLocks noGrp="1"/>
          </p:cNvSpPr>
          <p:nvPr>
            <p:ph idx="1"/>
          </p:nvPr>
        </p:nvSpPr>
        <p:spPr>
          <a:xfrm>
            <a:off x="838200" y="1751484"/>
            <a:ext cx="10515600" cy="4351338"/>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lgn="just"/>
            <a:r>
              <a:rPr lang="en-US" dirty="0"/>
              <a:t>To solve the problem of the induction period during the initial period of the reaction when alkoxysilane is prepared, the decrease in selectivity and conversion ratio of a final product, the problem of continuous reaction, the decrease in productivity and the like, an object of the present invention is to provide a new method for preparing monosilane, which simplifies and improves the preparation process while ensuring continuity, operability, productivity, and stability</a:t>
            </a:r>
            <a:endParaRPr lang="en-US" dirty="0"/>
          </a:p>
          <a:p>
            <a:pPr algn="just"/>
            <a:r>
              <a:rPr lang="en-US" dirty="0"/>
              <a:t>Further, in order to remove the ad disadvantages described above, an object of our </a:t>
            </a:r>
            <a:r>
              <a:rPr lang="en-US" b="1" dirty="0"/>
              <a:t>invention is to provide a method for preparing monosilane, which ensures rapid reduction or removal of the initial induction period of the synthesis reaction of alkoxysilane, simplification of the technology, improvement in reaction selectivity, and possibility of synthesis of monosilane through a continuous process</a:t>
            </a:r>
            <a:r>
              <a:rPr lang="en-US" dirty="0"/>
              <a:t>.</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Technical Solution</a:t>
            </a:r>
            <a:endParaRPr lang="ru-RU" dirty="0"/>
          </a:p>
        </p:txBody>
      </p:sp>
      <p:sp>
        <p:nvSpPr>
          <p:cNvPr id="3" name="Объект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lgn="just"/>
            <a:r>
              <a:rPr lang="en-US" dirty="0"/>
              <a:t>In order to solve the problems described above, our invention provides a method for preparing monosilane, which includes: </a:t>
            </a:r>
            <a:endParaRPr lang="en-US" dirty="0"/>
          </a:p>
          <a:p>
            <a:pPr algn="just"/>
            <a:r>
              <a:rPr lang="en-US" dirty="0"/>
              <a:t>(a) performing wet pulverization of silicon particles in a liquid-phase solvent until the silicon particles have a size from 30 mm to 100 mm; </a:t>
            </a:r>
            <a:endParaRPr lang="en-US" dirty="0"/>
          </a:p>
          <a:p>
            <a:pPr algn="just"/>
            <a:r>
              <a:rPr lang="en-US" dirty="0"/>
              <a:t>(b) continuously supplying a suspension, which includes pulverized silicon obtained in step (a) and the solvent, into a reactor, followed by synthesizing </a:t>
            </a:r>
            <a:r>
              <a:rPr lang="en-US" dirty="0" err="1"/>
              <a:t>alkoxysilane</a:t>
            </a:r>
            <a:r>
              <a:rPr lang="en-US" dirty="0"/>
              <a:t> of </a:t>
            </a:r>
            <a:r>
              <a:rPr lang="en-US" dirty="0" err="1"/>
              <a:t>triethoxysilane</a:t>
            </a:r>
            <a:r>
              <a:rPr lang="en-US" dirty="0"/>
              <a:t> and </a:t>
            </a:r>
            <a:r>
              <a:rPr lang="en-US" dirty="0" err="1"/>
              <a:t>tetraethoxysilane</a:t>
            </a:r>
            <a:r>
              <a:rPr lang="en-US" dirty="0"/>
              <a:t> through reaction of the pulverized silicon particles with anhydrous ethyl alcohol using a copper-based catalyst; </a:t>
            </a:r>
            <a:endParaRPr lang="en-US" dirty="0"/>
          </a:p>
          <a:p>
            <a:pPr algn="just"/>
            <a:r>
              <a:rPr lang="en-US" dirty="0"/>
              <a:t>(c) synthesizing </a:t>
            </a:r>
            <a:r>
              <a:rPr lang="en-US" dirty="0" err="1"/>
              <a:t>monosilane</a:t>
            </a:r>
            <a:r>
              <a:rPr lang="en-US" dirty="0"/>
              <a:t> gas from the obtained </a:t>
            </a:r>
            <a:r>
              <a:rPr lang="en-US" dirty="0" err="1"/>
              <a:t>triethoxysilane</a:t>
            </a:r>
            <a:r>
              <a:rPr lang="en-US" dirty="0"/>
              <a:t> by performing a catalytic disproportionation process of the </a:t>
            </a:r>
            <a:r>
              <a:rPr lang="en-US" dirty="0" err="1"/>
              <a:t>triethoxysilane</a:t>
            </a:r>
            <a:r>
              <a:rPr lang="en-US" dirty="0"/>
              <a:t> using sodium </a:t>
            </a:r>
            <a:r>
              <a:rPr lang="en-US" dirty="0" err="1"/>
              <a:t>ethoxide</a:t>
            </a:r>
            <a:r>
              <a:rPr lang="en-US" dirty="0"/>
              <a:t> as a catalyst.</a:t>
            </a: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Advantageous Effects</a:t>
            </a:r>
            <a:endParaRPr lang="ru-RU" dirty="0"/>
          </a:p>
        </p:txBody>
      </p:sp>
      <p:sp>
        <p:nvSpPr>
          <p:cNvPr id="5" name="Прямоугольник 4"/>
          <p:cNvSpPr/>
          <p:nvPr/>
        </p:nvSpPr>
        <p:spPr>
          <a:xfrm>
            <a:off x="632253" y="1591834"/>
            <a:ext cx="1109842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dirty="0"/>
              <a:t>When monosilane is prepared according to the technical solution described above using our invention, performance is excellent, and feasibility is sufficient under laboratory conditions as well as at industrial scale. In addition, there is an effect that the preparation process may be simplified and improved while ensuring continuity, operability, productivity, and stability of the preparation process.</a:t>
            </a:r>
            <a:endParaRPr lang="ru-RU" dirty="0"/>
          </a:p>
        </p:txBody>
      </p:sp>
      <p:sp>
        <p:nvSpPr>
          <p:cNvPr id="6" name="Прямоугольник 5"/>
          <p:cNvSpPr/>
          <p:nvPr/>
        </p:nvSpPr>
        <p:spPr>
          <a:xfrm>
            <a:off x="1390133" y="3185632"/>
            <a:ext cx="9582666"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dirty="0"/>
              <a:t>Furthermore, as </a:t>
            </a:r>
            <a:r>
              <a:rPr lang="en-US" b="1" dirty="0"/>
              <a:t>specific effects</a:t>
            </a:r>
            <a:r>
              <a:rPr lang="en-US" dirty="0"/>
              <a:t>, there are improved effects as follows. </a:t>
            </a:r>
            <a:endParaRPr lang="en-US" dirty="0"/>
          </a:p>
          <a:p>
            <a:pPr marL="285750" indent="-285750" algn="just">
              <a:buFontTx/>
              <a:buChar char="-"/>
            </a:pPr>
            <a:r>
              <a:rPr lang="en-US" dirty="0"/>
              <a:t>It is possible to decrease the initial induction period of the synthesis of </a:t>
            </a:r>
            <a:r>
              <a:rPr lang="en-US" dirty="0" err="1"/>
              <a:t>alkoxysilane</a:t>
            </a:r>
            <a:r>
              <a:rPr lang="en-US" dirty="0"/>
              <a:t> by approximately 15 times. </a:t>
            </a:r>
            <a:endParaRPr lang="en-US" dirty="0"/>
          </a:p>
          <a:p>
            <a:pPr marL="285750" indent="-285750" algn="just">
              <a:buFontTx/>
              <a:buChar char="-"/>
            </a:pPr>
            <a:r>
              <a:rPr lang="en-US" dirty="0"/>
              <a:t> Process selectivity for </a:t>
            </a:r>
            <a:r>
              <a:rPr lang="en-US" dirty="0" err="1"/>
              <a:t>triethoxysilane</a:t>
            </a:r>
            <a:r>
              <a:rPr lang="en-US" dirty="0"/>
              <a:t>, which is a main product, is ensured at the 96% level. </a:t>
            </a:r>
            <a:endParaRPr lang="en-US" dirty="0"/>
          </a:p>
          <a:p>
            <a:pPr marL="285750" indent="-285750" algn="just">
              <a:buFontTx/>
              <a:buChar char="-"/>
            </a:pPr>
            <a:r>
              <a:rPr lang="en-US" dirty="0"/>
              <a:t>A synthesis reaction of </a:t>
            </a:r>
            <a:r>
              <a:rPr lang="en-US" dirty="0" err="1"/>
              <a:t>triethoxysilane</a:t>
            </a:r>
            <a:r>
              <a:rPr lang="en-US" dirty="0"/>
              <a:t> and </a:t>
            </a:r>
            <a:r>
              <a:rPr lang="en-US" dirty="0" err="1"/>
              <a:t>monosilane</a:t>
            </a:r>
            <a:r>
              <a:rPr lang="en-US" dirty="0"/>
              <a:t> may be performed in a continuous process which maintains a high and stable synthesis rate. </a:t>
            </a:r>
            <a:endParaRPr lang="en-US" dirty="0"/>
          </a:p>
          <a:p>
            <a:pPr marL="285750" indent="-285750" algn="just">
              <a:buFontTx/>
              <a:buChar char="-"/>
            </a:pPr>
            <a:r>
              <a:rPr lang="en-US" dirty="0"/>
              <a:t>The productivity of the preparation process is increased by decreasing the contact time of a reagent by 5 times or more. </a:t>
            </a:r>
            <a:endParaRPr lang="en-US" dirty="0"/>
          </a:p>
          <a:p>
            <a:pPr marL="285750" indent="-285750" algn="just">
              <a:buFontTx/>
              <a:buChar char="-"/>
            </a:pPr>
            <a:r>
              <a:rPr lang="en-US" dirty="0"/>
              <a:t>The conversion ratio of </a:t>
            </a:r>
            <a:r>
              <a:rPr lang="en-US" dirty="0" err="1"/>
              <a:t>triethoxysilane</a:t>
            </a:r>
            <a:r>
              <a:rPr lang="en-US" dirty="0"/>
              <a:t> into </a:t>
            </a:r>
            <a:r>
              <a:rPr lang="en-US" dirty="0" err="1"/>
              <a:t>monosilane</a:t>
            </a:r>
            <a:r>
              <a:rPr lang="en-US" dirty="0"/>
              <a:t> is excellent.</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57082" y="5433068"/>
            <a:ext cx="2170774" cy="1190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
          <p:cNvPicPr>
            <a:picLocks noChangeAspect="1" noChangeArrowheads="1"/>
          </p:cNvPicPr>
          <p:nvPr/>
        </p:nvPicPr>
        <p:blipFill rotWithShape="1">
          <a:blip r:embed="rId2">
            <a:extLst>
              <a:ext uri="{28A0092B-C50C-407E-A947-70E740481C1C}">
                <a14:useLocalDpi xmlns:a14="http://schemas.microsoft.com/office/drawing/2010/main" val="0"/>
              </a:ext>
            </a:extLst>
          </a:blip>
          <a:srcRect r="14392"/>
          <a:stretch>
            <a:fillRect/>
          </a:stretch>
        </p:blipFill>
        <p:spPr bwMode="auto">
          <a:xfrm>
            <a:off x="200887" y="366583"/>
            <a:ext cx="4727272" cy="302740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939481" y="366584"/>
            <a:ext cx="6096000" cy="333847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lnSpc>
                <a:spcPct val="107000"/>
              </a:lnSpc>
              <a:spcAft>
                <a:spcPts val="800"/>
              </a:spcAft>
            </a:pPr>
            <a:r>
              <a:rPr lang="en-US" dirty="0">
                <a:solidFill>
                  <a:srgbClr val="000000"/>
                </a:solidFill>
                <a:latin typeface="Roboto-Reg"/>
                <a:ea typeface="Times New Roman" panose="02020603050405020304" pitchFamily="18" charset="0"/>
                <a:cs typeface="Times New Roman" panose="02020603050405020304" pitchFamily="18" charset="0"/>
              </a:rPr>
              <a:t>The </a:t>
            </a:r>
            <a:r>
              <a:rPr lang="en-US" b="1" dirty="0">
                <a:solidFill>
                  <a:srgbClr val="000000"/>
                </a:solidFill>
                <a:latin typeface="Roboto-Reg"/>
                <a:ea typeface="Times New Roman" panose="02020603050405020304" pitchFamily="18" charset="0"/>
                <a:cs typeface="Times New Roman" panose="02020603050405020304" pitchFamily="18" charset="0"/>
              </a:rPr>
              <a:t>Institute of Ion-Plasma and Laser Technologies </a:t>
            </a:r>
            <a:r>
              <a:rPr lang="en-US" dirty="0">
                <a:solidFill>
                  <a:srgbClr val="000000"/>
                </a:solidFill>
                <a:latin typeface="Roboto-Reg"/>
                <a:ea typeface="Times New Roman" panose="02020603050405020304" pitchFamily="18" charset="0"/>
                <a:cs typeface="Times New Roman" panose="02020603050405020304" pitchFamily="18" charset="0"/>
              </a:rPr>
              <a:t>is a leading center of excellence known for its comprehensive expertise in various fields including physical electronics, ion-plasma technologies, laser physics, optics, and molecular physics. Established as a premier scientific institution, it focuses on understanding the interaction of corpuscular flows, plasma, and laser radiation with solid surfaces. The Institute is dedicated to investigating nonlinear optical phenomena and the manipulation of material properties using charged particles and high-power laser radiation.</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5158" y="4148661"/>
            <a:ext cx="2192698" cy="12021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072" y="2215978"/>
            <a:ext cx="2799494" cy="15348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2479" y="366583"/>
            <a:ext cx="2744086" cy="150443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00886" y="3863583"/>
            <a:ext cx="5585679" cy="24493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en-US" dirty="0">
                <a:solidFill>
                  <a:srgbClr val="000000"/>
                </a:solidFill>
                <a:latin typeface="Roboto-Reg"/>
                <a:ea typeface="Times New Roman" panose="02020603050405020304" pitchFamily="18" charset="0"/>
                <a:cs typeface="Times New Roman" panose="02020603050405020304" pitchFamily="18" charset="0"/>
              </a:rPr>
              <a:t>Our institute conducts research in line concentrating on the development of new materials, technologies, and devices. This includes creating ion-beam plasma, laser technologies for obtaining materials, including nanomaterials, and developing methods for producing various materials, modifying their properties, and devising innovative ion, plasma, and laser methods and devices.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6"/>
          <a:stretch>
            <a:fillRect/>
          </a:stretch>
        </p:blipFill>
        <p:spPr>
          <a:xfrm>
            <a:off x="5939481" y="4034994"/>
            <a:ext cx="1941143" cy="2588191"/>
          </a:xfrm>
          <a:prstGeom prst="rect">
            <a:avLst/>
          </a:prstGeom>
        </p:spPr>
      </p:pic>
      <p:sp>
        <p:nvSpPr>
          <p:cNvPr id="8" name="Прямоугольник 7"/>
          <p:cNvSpPr/>
          <p:nvPr/>
        </p:nvSpPr>
        <p:spPr>
          <a:xfrm>
            <a:off x="10204314" y="4148661"/>
            <a:ext cx="1887114" cy="24745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en-US" sz="1050" dirty="0">
                <a:solidFill>
                  <a:srgbClr val="000000"/>
                </a:solidFill>
                <a:latin typeface="Roboto-Reg"/>
                <a:ea typeface="Times New Roman" panose="02020603050405020304" pitchFamily="18" charset="0"/>
                <a:cs typeface="Times New Roman" panose="02020603050405020304" pitchFamily="18" charset="0"/>
              </a:rPr>
              <a:t>Adsorption and emission phenomena, electronic and ion processes on surfaces.</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dirty="0">
                <a:solidFill>
                  <a:srgbClr val="000000"/>
                </a:solidFill>
                <a:latin typeface="Roboto-Reg"/>
                <a:ea typeface="Times New Roman" panose="02020603050405020304" pitchFamily="18" charset="0"/>
                <a:cs typeface="Times New Roman" panose="02020603050405020304" pitchFamily="18" charset="0"/>
              </a:rPr>
              <a:t>Interaction of laser radiation with matter and nonlinear-optical processes.</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dirty="0">
                <a:solidFill>
                  <a:srgbClr val="000000"/>
                </a:solidFill>
                <a:latin typeface="Roboto-Reg"/>
                <a:ea typeface="Times New Roman" panose="02020603050405020304" pitchFamily="18" charset="0"/>
                <a:cs typeface="Times New Roman" panose="02020603050405020304" pitchFamily="18" charset="0"/>
              </a:rPr>
              <a:t>Low-temperature plasma physics.</a:t>
            </a:r>
            <a:endParaRPr lang="ru-RU"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50" dirty="0">
                <a:solidFill>
                  <a:srgbClr val="000000"/>
                </a:solidFill>
                <a:latin typeface="Roboto-Reg"/>
                <a:ea typeface="Times New Roman" panose="02020603050405020304" pitchFamily="18" charset="0"/>
                <a:cs typeface="Times New Roman" panose="02020603050405020304" pitchFamily="18" charset="0"/>
              </a:rPr>
              <a:t>Molecular physics, heterogeneous media, nanostructures, and biomolecules.</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7584" y="381338"/>
            <a:ext cx="10515600" cy="689318"/>
          </a:xfrm>
        </p:spPr>
        <p:txBody>
          <a:bodyPr>
            <a:normAutofit fontScale="90000"/>
          </a:bodyPr>
          <a:lstStyle/>
          <a:p>
            <a:r>
              <a:rPr lang="en-US" dirty="0"/>
              <a:t>Claims</a:t>
            </a:r>
            <a:endParaRPr lang="ru-RU" dirty="0"/>
          </a:p>
        </p:txBody>
      </p:sp>
      <p:sp>
        <p:nvSpPr>
          <p:cNvPr id="4" name="Прямоугольник 3"/>
          <p:cNvSpPr/>
          <p:nvPr/>
        </p:nvSpPr>
        <p:spPr>
          <a:xfrm>
            <a:off x="747584" y="1384937"/>
            <a:ext cx="11254946" cy="2585323"/>
          </a:xfrm>
          <a:prstGeom prst="rect">
            <a:avLst/>
          </a:prstGeom>
        </p:spPr>
        <p:style>
          <a:lnRef idx="2">
            <a:schemeClr val="dk1"/>
          </a:lnRef>
          <a:fillRef idx="1002">
            <a:schemeClr val="lt2"/>
          </a:fillRef>
          <a:effectRef idx="0">
            <a:schemeClr val="dk1"/>
          </a:effectRef>
          <a:fontRef idx="minor">
            <a:schemeClr val="dk1"/>
          </a:fontRef>
        </p:style>
        <p:txBody>
          <a:bodyPr wrap="square">
            <a:spAutoFit/>
          </a:bodyPr>
          <a:lstStyle/>
          <a:p>
            <a:r>
              <a:rPr lang="en-US" dirty="0"/>
              <a:t>A method for preparing </a:t>
            </a:r>
            <a:r>
              <a:rPr lang="en-US" dirty="0" err="1"/>
              <a:t>monosilane</a:t>
            </a:r>
            <a:r>
              <a:rPr lang="en-US" dirty="0"/>
              <a:t>, </a:t>
            </a:r>
            <a:r>
              <a:rPr lang="en-US" b="1" dirty="0"/>
              <a:t>comprising</a:t>
            </a:r>
            <a:r>
              <a:rPr lang="en-US" dirty="0"/>
              <a:t>: </a:t>
            </a:r>
            <a:endParaRPr lang="en-US" dirty="0"/>
          </a:p>
          <a:p>
            <a:endParaRPr lang="en-US" dirty="0"/>
          </a:p>
          <a:p>
            <a:pPr marL="342900" indent="-342900">
              <a:buAutoNum type="alphaLcParenBoth"/>
            </a:pPr>
            <a:r>
              <a:rPr lang="en-US" dirty="0"/>
              <a:t>performing wet pulverization of silicon particles in a liquid-phase solvent until the silicon particles have a particle size of 30 mm to 100 mm; </a:t>
            </a:r>
            <a:endParaRPr lang="en-US" dirty="0"/>
          </a:p>
          <a:p>
            <a:pPr marL="342900" indent="-342900">
              <a:buAutoNum type="alphaLcParenBoth"/>
            </a:pPr>
            <a:r>
              <a:rPr lang="en-US" dirty="0"/>
              <a:t>continuously supplying a suspension, which comprises the pulverized silicon particles obtained in step (a) and the solvent, into a reactor, followed by synthesizing </a:t>
            </a:r>
            <a:r>
              <a:rPr lang="en-US" dirty="0" err="1"/>
              <a:t>alkoxysilane</a:t>
            </a:r>
            <a:r>
              <a:rPr lang="en-US" dirty="0"/>
              <a:t> of </a:t>
            </a:r>
            <a:r>
              <a:rPr lang="en-US" dirty="0" err="1"/>
              <a:t>triethoxysilane</a:t>
            </a:r>
            <a:r>
              <a:rPr lang="en-US" dirty="0"/>
              <a:t> and </a:t>
            </a:r>
            <a:r>
              <a:rPr lang="en-US" dirty="0" err="1"/>
              <a:t>tetraethoxysilane</a:t>
            </a:r>
            <a:r>
              <a:rPr lang="en-US" dirty="0"/>
              <a:t> through reaction of the pulverized silicon particles with anhydrous ethyl alcohol using a copper-based catalyst; and </a:t>
            </a:r>
            <a:endParaRPr lang="en-US" dirty="0"/>
          </a:p>
          <a:p>
            <a:pPr marL="342900" indent="-342900">
              <a:buAutoNum type="alphaLcParenBoth"/>
            </a:pPr>
            <a:r>
              <a:rPr lang="en-US" dirty="0"/>
              <a:t>synthesizing </a:t>
            </a:r>
            <a:r>
              <a:rPr lang="en-US" dirty="0" err="1"/>
              <a:t>monosilane</a:t>
            </a:r>
            <a:r>
              <a:rPr lang="en-US" dirty="0"/>
              <a:t> gas from the for obtained </a:t>
            </a:r>
            <a:r>
              <a:rPr lang="en-US" dirty="0" err="1"/>
              <a:t>triethoxysilane</a:t>
            </a:r>
            <a:r>
              <a:rPr lang="en-US" dirty="0"/>
              <a:t> using sodium </a:t>
            </a:r>
            <a:r>
              <a:rPr lang="en-US" dirty="0" err="1"/>
              <a:t>ethoxide</a:t>
            </a:r>
            <a:r>
              <a:rPr lang="en-US" dirty="0"/>
              <a:t> as a catalyst.</a:t>
            </a:r>
            <a:endParaRPr lang="en-US" dirty="0"/>
          </a:p>
          <a:p>
            <a:pPr marL="342900" indent="-342900">
              <a:buAutoNum type="alphaLcParenBoth"/>
            </a:pPr>
            <a:endParaRPr lang="ru-RU" dirty="0"/>
          </a:p>
        </p:txBody>
      </p:sp>
      <p:sp>
        <p:nvSpPr>
          <p:cNvPr id="5" name="Прямоугольник 4"/>
          <p:cNvSpPr/>
          <p:nvPr/>
        </p:nvSpPr>
        <p:spPr>
          <a:xfrm>
            <a:off x="747584" y="4432126"/>
            <a:ext cx="274526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Liquid-phase solvent used in step (a) is also used as a solvent for synthesis of </a:t>
            </a:r>
            <a:r>
              <a:rPr lang="en-US" dirty="0" err="1"/>
              <a:t>monosilane</a:t>
            </a:r>
            <a:r>
              <a:rPr lang="en-US" dirty="0"/>
              <a:t> in step (b). </a:t>
            </a:r>
            <a:endParaRPr lang="ru-RU" dirty="0"/>
          </a:p>
        </p:txBody>
      </p:sp>
      <p:sp>
        <p:nvSpPr>
          <p:cNvPr id="6" name="Прямоугольник 5"/>
          <p:cNvSpPr/>
          <p:nvPr/>
        </p:nvSpPr>
        <p:spPr>
          <a:xfrm>
            <a:off x="3757484" y="4432125"/>
            <a:ext cx="409317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In step (a), synthesis of </a:t>
            </a:r>
            <a:r>
              <a:rPr lang="en-US" dirty="0" err="1"/>
              <a:t>alkoxysilane</a:t>
            </a:r>
            <a:r>
              <a:rPr lang="en-US" dirty="0"/>
              <a:t> of </a:t>
            </a:r>
            <a:r>
              <a:rPr lang="en-US" dirty="0" err="1"/>
              <a:t>triethoxysilane</a:t>
            </a:r>
            <a:r>
              <a:rPr lang="en-US" dirty="0"/>
              <a:t> and </a:t>
            </a:r>
            <a:r>
              <a:rPr lang="en-US" dirty="0" err="1"/>
              <a:t>tetraethoxysilane</a:t>
            </a:r>
            <a:r>
              <a:rPr lang="en-US" dirty="0"/>
              <a:t> is performed in a solvent environment, which has been heated to 160°C to 300°C.</a:t>
            </a:r>
            <a:endParaRPr lang="ru-RU" dirty="0"/>
          </a:p>
        </p:txBody>
      </p:sp>
      <p:sp>
        <p:nvSpPr>
          <p:cNvPr id="7" name="Прямоугольник 6"/>
          <p:cNvSpPr/>
          <p:nvPr/>
        </p:nvSpPr>
        <p:spPr>
          <a:xfrm>
            <a:off x="8057635" y="4432124"/>
            <a:ext cx="394489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In step (a), the wet pulverization in a liquid-phase solvent environment is performed while mixing a copper-based catalyst with the silicon particles</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7584" y="381338"/>
            <a:ext cx="10515600" cy="689318"/>
          </a:xfrm>
        </p:spPr>
        <p:txBody>
          <a:bodyPr>
            <a:normAutofit fontScale="90000"/>
          </a:bodyPr>
          <a:lstStyle/>
          <a:p>
            <a:r>
              <a:rPr lang="en-US" dirty="0"/>
              <a:t>Claims</a:t>
            </a:r>
            <a:endParaRPr lang="ru-RU" dirty="0"/>
          </a:p>
        </p:txBody>
      </p:sp>
      <p:sp>
        <p:nvSpPr>
          <p:cNvPr id="4" name="Прямоугольник 3"/>
          <p:cNvSpPr/>
          <p:nvPr/>
        </p:nvSpPr>
        <p:spPr>
          <a:xfrm>
            <a:off x="747584" y="1228418"/>
            <a:ext cx="11254946" cy="233910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The method according to claim, wherein, in step (b), the suspension, which comprises the pulverized silicon particles obtained in step (a) and the solvent, is continuously supplied into the reactor so as to be replenished in consideration of an amount of silicon consumed in synthesis reaction of </a:t>
            </a:r>
            <a:r>
              <a:rPr lang="en-US" dirty="0" err="1"/>
              <a:t>alkoxysilane</a:t>
            </a:r>
            <a:r>
              <a:rPr lang="en-US" dirty="0"/>
              <a:t>, and the amount of silicon consumed in the synthesis reaction is calculated from an amount of synthesized </a:t>
            </a:r>
            <a:r>
              <a:rPr lang="en-US" dirty="0" err="1"/>
              <a:t>alkoxysilane</a:t>
            </a:r>
            <a:r>
              <a:rPr lang="en-US" dirty="0"/>
              <a:t> according to Equation: </a:t>
            </a:r>
            <a:endParaRPr lang="en-US" dirty="0"/>
          </a:p>
          <a:p>
            <a:pPr algn="ctr"/>
            <a:r>
              <a:rPr lang="en-US" b="1" dirty="0" err="1"/>
              <a:t>mSi</a:t>
            </a:r>
            <a:r>
              <a:rPr lang="en-US" b="1" dirty="0"/>
              <a:t>=k1 </a:t>
            </a:r>
            <a:r>
              <a:rPr lang="en-US" b="1" dirty="0" err="1"/>
              <a:t>mTes</a:t>
            </a:r>
            <a:r>
              <a:rPr lang="en-US" b="1" dirty="0"/>
              <a:t> + k2 </a:t>
            </a:r>
            <a:r>
              <a:rPr lang="en-US" b="1" dirty="0" err="1"/>
              <a:t>mTEOS</a:t>
            </a:r>
            <a:r>
              <a:rPr lang="en-US" b="1" dirty="0"/>
              <a:t> </a:t>
            </a:r>
            <a:endParaRPr lang="en-US" b="1" dirty="0"/>
          </a:p>
          <a:p>
            <a:r>
              <a:rPr lang="en-US" sz="1400" i="1" dirty="0"/>
              <a:t>where </a:t>
            </a:r>
            <a:r>
              <a:rPr lang="en-US" sz="1400" i="1" dirty="0" err="1"/>
              <a:t>mSi</a:t>
            </a:r>
            <a:r>
              <a:rPr lang="en-US" sz="1400" i="1" dirty="0"/>
              <a:t> is a mass of silicon consumed as a result of direct reaction for unit time, </a:t>
            </a:r>
            <a:r>
              <a:rPr lang="en-US" sz="1400" i="1" dirty="0" err="1"/>
              <a:t>mTES</a:t>
            </a:r>
            <a:r>
              <a:rPr lang="en-US" sz="1400" i="1" dirty="0"/>
              <a:t> is a mass of </a:t>
            </a:r>
            <a:r>
              <a:rPr lang="en-US" sz="1400" i="1" dirty="0" err="1"/>
              <a:t>triethoxysilane</a:t>
            </a:r>
            <a:r>
              <a:rPr lang="en-US" sz="1400" i="1" dirty="0"/>
              <a:t> prepared as a result of direct reaction for unit time, </a:t>
            </a:r>
            <a:r>
              <a:rPr lang="en-US" sz="1400" i="1" dirty="0" err="1"/>
              <a:t>mTEOS</a:t>
            </a:r>
            <a:r>
              <a:rPr lang="en-US" sz="1400" i="1" dirty="0"/>
              <a:t> is a mass of </a:t>
            </a:r>
            <a:r>
              <a:rPr lang="en-US" sz="1400" i="1" dirty="0" err="1"/>
              <a:t>tetraethoxysilane</a:t>
            </a:r>
            <a:r>
              <a:rPr lang="en-US" sz="1400" i="1" dirty="0"/>
              <a:t> prepared as a result of EP 2 905 258 A1 direct reaction for unit time, coefficient k1 is a molecular weight ratio of silicon to </a:t>
            </a:r>
            <a:r>
              <a:rPr lang="en-US" sz="1400" i="1" dirty="0" err="1"/>
              <a:t>triethoxysilane</a:t>
            </a:r>
            <a:r>
              <a:rPr lang="en-US" sz="1400" i="1" dirty="0"/>
              <a:t> [molecular weight of silicon/molecular weight of </a:t>
            </a:r>
            <a:r>
              <a:rPr lang="en-US" sz="1400" i="1" dirty="0" err="1"/>
              <a:t>triethoxysilane</a:t>
            </a:r>
            <a:r>
              <a:rPr lang="en-US" sz="1400" i="1" dirty="0"/>
              <a:t>], and coefficient k2 is a molecular weight ratio of silicon to </a:t>
            </a:r>
            <a:r>
              <a:rPr lang="en-US" sz="1400" i="1" dirty="0" err="1"/>
              <a:t>tetraethoxysilane</a:t>
            </a:r>
            <a:r>
              <a:rPr lang="en-US" sz="1400" i="1" dirty="0"/>
              <a:t> [molecular weight of silicon/molecular weight of </a:t>
            </a:r>
            <a:r>
              <a:rPr lang="en-US" sz="1400" i="1" dirty="0" err="1"/>
              <a:t>tetraethoxysilane</a:t>
            </a:r>
            <a:r>
              <a:rPr lang="en-US" sz="1400" i="1" dirty="0"/>
              <a:t>].</a:t>
            </a:r>
            <a:endParaRPr lang="ru-RU" sz="1400" i="1" dirty="0"/>
          </a:p>
        </p:txBody>
      </p:sp>
      <p:sp>
        <p:nvSpPr>
          <p:cNvPr id="3" name="Прямоугольник 2"/>
          <p:cNvSpPr/>
          <p:nvPr/>
        </p:nvSpPr>
        <p:spPr>
          <a:xfrm>
            <a:off x="747584" y="4695264"/>
            <a:ext cx="2753497"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in step (b), a weight ratio of the solvent to silicon in the suspension continuously supplied into the reactor ranges from 1:2 to 2:1.</a:t>
            </a:r>
            <a:endParaRPr lang="ru-RU" dirty="0"/>
          </a:p>
        </p:txBody>
      </p:sp>
      <p:sp>
        <p:nvSpPr>
          <p:cNvPr id="8" name="Прямоугольник 7"/>
          <p:cNvSpPr/>
          <p:nvPr/>
        </p:nvSpPr>
        <p:spPr>
          <a:xfrm>
            <a:off x="4559643" y="4695264"/>
            <a:ext cx="2891481"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The suspension is continuously discharged from the reactor in the same amount as the suspension supplied into the reactor.</a:t>
            </a:r>
            <a:endParaRPr lang="ru-RU" dirty="0"/>
          </a:p>
        </p:txBody>
      </p:sp>
      <p:sp>
        <p:nvSpPr>
          <p:cNvPr id="9" name="Прямоугольник 8"/>
          <p:cNvSpPr/>
          <p:nvPr/>
        </p:nvSpPr>
        <p:spPr>
          <a:xfrm>
            <a:off x="8509686" y="4721288"/>
            <a:ext cx="3380669"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Impurities are removed by continuously discharging the suspension from the reactor using a ceramic membrane mounted in a main body of the reactor.</a:t>
            </a:r>
            <a:endParaRPr lang="ru-RU" dirty="0"/>
          </a:p>
        </p:txBody>
      </p:sp>
      <p:sp>
        <p:nvSpPr>
          <p:cNvPr id="10" name="TextBox 9"/>
          <p:cNvSpPr txBox="1"/>
          <p:nvPr/>
        </p:nvSpPr>
        <p:spPr>
          <a:xfrm>
            <a:off x="747584" y="3741490"/>
            <a:ext cx="112549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Feeding the suspension and Removing the impurities </a:t>
            </a:r>
            <a:endParaRPr lang="ru-RU" dirty="0"/>
          </a:p>
        </p:txBody>
      </p:sp>
      <p:sp>
        <p:nvSpPr>
          <p:cNvPr id="11" name="Овал 10"/>
          <p:cNvSpPr/>
          <p:nvPr/>
        </p:nvSpPr>
        <p:spPr>
          <a:xfrm>
            <a:off x="1696493" y="4202135"/>
            <a:ext cx="427839" cy="427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endParaRPr lang="ru-RU" sz="2400" b="1" dirty="0"/>
          </a:p>
        </p:txBody>
      </p:sp>
      <p:sp>
        <p:nvSpPr>
          <p:cNvPr id="12" name="Овал 11"/>
          <p:cNvSpPr/>
          <p:nvPr/>
        </p:nvSpPr>
        <p:spPr>
          <a:xfrm>
            <a:off x="5602522" y="4202135"/>
            <a:ext cx="427839" cy="427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ru-RU" sz="2400" b="1" dirty="0"/>
          </a:p>
        </p:txBody>
      </p:sp>
      <p:sp>
        <p:nvSpPr>
          <p:cNvPr id="13" name="Овал 12"/>
          <p:cNvSpPr/>
          <p:nvPr/>
        </p:nvSpPr>
        <p:spPr>
          <a:xfrm>
            <a:off x="9903722" y="4202135"/>
            <a:ext cx="427839" cy="4278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ru-RU" sz="2400" b="1" dirty="0"/>
          </a:p>
        </p:txBody>
      </p:sp>
      <p:sp>
        <p:nvSpPr>
          <p:cNvPr id="5" name="Прямоугольник 4"/>
          <p:cNvSpPr/>
          <p:nvPr/>
        </p:nvSpPr>
        <p:spPr>
          <a:xfrm>
            <a:off x="2512804" y="6289930"/>
            <a:ext cx="703511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The ceramic membrane has a pore size in the range of 1 mm to 10 mm</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7584" y="381338"/>
            <a:ext cx="10515600" cy="689318"/>
          </a:xfrm>
        </p:spPr>
        <p:txBody>
          <a:bodyPr>
            <a:normAutofit fontScale="90000"/>
          </a:bodyPr>
          <a:lstStyle/>
          <a:p>
            <a:r>
              <a:rPr lang="en-US"/>
              <a:t>The method:</a:t>
            </a:r>
            <a:endParaRPr lang="ru-RU" dirty="0"/>
          </a:p>
        </p:txBody>
      </p:sp>
      <p:sp>
        <p:nvSpPr>
          <p:cNvPr id="5" name="Прямоугольник 4"/>
          <p:cNvSpPr/>
          <p:nvPr/>
        </p:nvSpPr>
        <p:spPr>
          <a:xfrm>
            <a:off x="747583" y="1281666"/>
            <a:ext cx="11073713" cy="4524315"/>
          </a:xfrm>
          <a:prstGeom prst="rect">
            <a:avLst/>
          </a:prstGeom>
        </p:spPr>
        <p:txBody>
          <a:bodyPr wrap="square">
            <a:spAutoFit/>
          </a:bodyPr>
          <a:lstStyle/>
          <a:p>
            <a:pPr marL="285750" indent="-285750">
              <a:buFontTx/>
              <a:buChar char="-"/>
            </a:pPr>
            <a:r>
              <a:rPr lang="en-US" dirty="0"/>
              <a:t>continuously removing unreacted anhydrous ethyl alcohol and an </a:t>
            </a:r>
            <a:r>
              <a:rPr lang="en-US" dirty="0" err="1"/>
              <a:t>azeotropic</a:t>
            </a:r>
            <a:r>
              <a:rPr lang="en-US" dirty="0"/>
              <a:t> mixture of anhydrous ethyl alcohol and </a:t>
            </a:r>
            <a:r>
              <a:rPr lang="en-US" dirty="0" err="1"/>
              <a:t>triethoxysilane</a:t>
            </a:r>
            <a:r>
              <a:rPr lang="en-US" dirty="0"/>
              <a:t> from the reactor at atmospheric pressure during a condensation process performed for separation of </a:t>
            </a:r>
            <a:r>
              <a:rPr lang="en-US" dirty="0" err="1"/>
              <a:t>triethoxysilane</a:t>
            </a:r>
            <a:r>
              <a:rPr lang="en-US" dirty="0"/>
              <a:t> of step </a:t>
            </a:r>
            <a:endParaRPr lang="en-US" dirty="0"/>
          </a:p>
          <a:p>
            <a:pPr marL="285750" indent="-285750">
              <a:buFontTx/>
              <a:buChar char="-"/>
            </a:pPr>
            <a:r>
              <a:rPr lang="en-US" dirty="0"/>
              <a:t>purifying </a:t>
            </a:r>
            <a:r>
              <a:rPr lang="en-US" dirty="0" err="1"/>
              <a:t>triethoxysilane</a:t>
            </a:r>
            <a:endParaRPr lang="en-US" dirty="0"/>
          </a:p>
          <a:p>
            <a:pPr marL="285750" indent="-285750">
              <a:buFontTx/>
              <a:buChar char="-"/>
            </a:pPr>
            <a:r>
              <a:rPr lang="en-US" dirty="0"/>
              <a:t>purifying </a:t>
            </a:r>
            <a:r>
              <a:rPr lang="en-US" dirty="0" err="1"/>
              <a:t>monosilane</a:t>
            </a:r>
            <a:r>
              <a:rPr lang="en-US" dirty="0"/>
              <a:t> by adsorbing impurities in </a:t>
            </a:r>
            <a:r>
              <a:rPr lang="en-US" dirty="0" err="1"/>
              <a:t>monosilane</a:t>
            </a:r>
            <a:r>
              <a:rPr lang="en-US" dirty="0"/>
              <a:t> at a temperature from -150°C to -140°C using </a:t>
            </a:r>
            <a:r>
              <a:rPr lang="en-US" dirty="0" err="1"/>
              <a:t>triethoxysilane</a:t>
            </a:r>
            <a:r>
              <a:rPr lang="en-US" dirty="0"/>
              <a:t>.</a:t>
            </a:r>
            <a:endParaRPr lang="en-US" dirty="0"/>
          </a:p>
          <a:p>
            <a:pPr marL="285750" indent="-285750">
              <a:buFontTx/>
              <a:buChar char="-"/>
            </a:pPr>
            <a:r>
              <a:rPr lang="en-US" dirty="0"/>
              <a:t>sodium </a:t>
            </a:r>
            <a:r>
              <a:rPr lang="en-US" dirty="0" err="1"/>
              <a:t>ethoxide</a:t>
            </a:r>
            <a:r>
              <a:rPr lang="en-US" dirty="0"/>
              <a:t> prepared immediately before a disproportionation process at a temperature of 0°C to 50°C is used as the catalyst</a:t>
            </a:r>
            <a:endParaRPr lang="en-US" dirty="0"/>
          </a:p>
          <a:p>
            <a:pPr marL="285750" indent="-285750">
              <a:buFontTx/>
              <a:buChar char="-"/>
            </a:pPr>
            <a:r>
              <a:rPr lang="en-US" dirty="0"/>
              <a:t>sodium metal and anhydrous ethyl alcohol, the anhydrous ethyl alcohol is reacted 2 times to 5 times more in an amount than the stoichiometric amount.</a:t>
            </a:r>
            <a:endParaRPr lang="en-US" dirty="0"/>
          </a:p>
          <a:p>
            <a:pPr marL="285750" indent="-285750">
              <a:buFontTx/>
              <a:buChar char="-"/>
            </a:pPr>
            <a:r>
              <a:rPr lang="en-US" dirty="0"/>
              <a:t>sodium </a:t>
            </a:r>
            <a:r>
              <a:rPr lang="en-US" dirty="0" err="1"/>
              <a:t>ethoxide</a:t>
            </a:r>
            <a:r>
              <a:rPr lang="en-US" dirty="0"/>
              <a:t> is directly prepared through reaction of the sodium metal and the anhydrous ethyl alcohol, </a:t>
            </a:r>
            <a:r>
              <a:rPr lang="en-US" dirty="0" err="1"/>
              <a:t>tetraethoxysilane</a:t>
            </a:r>
            <a:r>
              <a:rPr lang="en-US" dirty="0"/>
              <a:t> is added to a solution of the sodium </a:t>
            </a:r>
            <a:r>
              <a:rPr lang="en-US" dirty="0" err="1"/>
              <a:t>ethoxide</a:t>
            </a:r>
            <a:r>
              <a:rPr lang="en-US" dirty="0"/>
              <a:t> produced in the anhydrous ethyl alcohol environment.</a:t>
            </a:r>
            <a:endParaRPr lang="en-US" dirty="0"/>
          </a:p>
          <a:p>
            <a:pPr marL="285750" indent="-285750">
              <a:buFontTx/>
              <a:buChar char="-"/>
            </a:pPr>
            <a:r>
              <a:rPr lang="en-US" dirty="0"/>
              <a:t>sodium </a:t>
            </a:r>
            <a:r>
              <a:rPr lang="en-US" dirty="0" err="1"/>
              <a:t>ethoxide</a:t>
            </a:r>
            <a:r>
              <a:rPr lang="en-US" dirty="0"/>
              <a:t> is directly prepared through reaction of the sodium metal and the anhydrous ethyl alcohol, </a:t>
            </a:r>
            <a:r>
              <a:rPr lang="en-US" dirty="0" err="1"/>
              <a:t>tetraethoxysilane</a:t>
            </a:r>
            <a:r>
              <a:rPr lang="en-US" dirty="0"/>
              <a:t> is added to a solution of the sodium </a:t>
            </a:r>
            <a:r>
              <a:rPr lang="en-US" dirty="0" err="1"/>
              <a:t>ethoxide</a:t>
            </a:r>
            <a:r>
              <a:rPr lang="en-US" dirty="0"/>
              <a:t> produced in the anhydrous ethyl alcohol environment. </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Content Placeholder 2"/>
          <p:cNvSpPr>
            <a:spLocks noGrp="1"/>
          </p:cNvSpPr>
          <p:nvPr/>
        </p:nvSpPr>
        <p:spPr>
          <a:xfrm>
            <a:off x="838200" y="941705"/>
            <a:ext cx="10515600" cy="5056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Company: “</a:t>
            </a:r>
            <a:r>
              <a:rPr lang="en-US" sz="2400"/>
              <a:t>Yulduz Enviroment” Closed Joint Stock Company</a:t>
            </a:r>
            <a:endParaRPr lang="en-US" sz="2400"/>
          </a:p>
          <a:p>
            <a:r>
              <a:rPr lang="en-US" sz="2400"/>
              <a:t>Email: info@eyulduz.com</a:t>
            </a:r>
            <a:endParaRPr lang="en-US" sz="2400"/>
          </a:p>
          <a:p>
            <a:r>
              <a:rPr lang="en-US" sz="2400"/>
              <a:t>Site: </a:t>
            </a:r>
            <a:r>
              <a:rPr lang="en-US" sz="2400">
                <a:hlinkClick r:id="rId1" action="ppaction://hlinkfile"/>
              </a:rPr>
              <a:t>eyulduz.com</a:t>
            </a:r>
            <a:endParaRPr lang="en-US" sz="2400"/>
          </a:p>
          <a:p>
            <a:endParaRPr lang="en-US" sz="2400"/>
          </a:p>
          <a:p>
            <a:pPr marL="0" indent="0">
              <a:buNone/>
            </a:pPr>
            <a:r>
              <a:rPr lang="en-US" sz="2400"/>
              <a:t>The Laboratory of Applied Nanotechnologies of the Institute of Ion-Plasma and Laser Technologies   named after U. Arifov   of the Academy of Sciences of the Republic of Uzbekistan.</a:t>
            </a:r>
            <a:endParaRPr lang="en-US" sz="2400"/>
          </a:p>
        </p:txBody>
      </p:sp>
      <p:pic>
        <p:nvPicPr>
          <p:cNvPr id="7" name="Picture 6" descr="Group 754"/>
          <p:cNvPicPr>
            <a:picLocks noChangeAspect="1"/>
          </p:cNvPicPr>
          <p:nvPr/>
        </p:nvPicPr>
        <p:blipFill>
          <a:blip r:embed="rId2"/>
          <a:stretch>
            <a:fillRect/>
          </a:stretch>
        </p:blipFill>
        <p:spPr>
          <a:xfrm>
            <a:off x="4788535" y="4674235"/>
            <a:ext cx="2614295" cy="15652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1"/>
          <a:stretch>
            <a:fillRect/>
          </a:stretch>
        </p:blipFill>
        <p:spPr>
          <a:xfrm>
            <a:off x="255266" y="735094"/>
            <a:ext cx="6903520" cy="4600549"/>
          </a:xfrm>
          <a:prstGeom prst="rect">
            <a:avLst/>
          </a:prstGeom>
        </p:spPr>
      </p:pic>
      <p:sp>
        <p:nvSpPr>
          <p:cNvPr id="5" name="Прямоугольник 4"/>
          <p:cNvSpPr/>
          <p:nvPr/>
        </p:nvSpPr>
        <p:spPr>
          <a:xfrm>
            <a:off x="255266" y="5495034"/>
            <a:ext cx="6705601" cy="369332"/>
          </a:xfrm>
          <a:prstGeom prst="rect">
            <a:avLst/>
          </a:prstGeom>
        </p:spPr>
        <p:txBody>
          <a:bodyPr wrap="square">
            <a:spAutoFit/>
          </a:bodyPr>
          <a:lstStyle/>
          <a:p>
            <a:r>
              <a:rPr lang="en-US" b="1" dirty="0">
                <a:latin typeface="Times New Roman" panose="02020603050405020304" pitchFamily="18" charset="0"/>
                <a:ea typeface="Malgun Gothic" panose="020B0503020000020004" pitchFamily="34" charset="-127"/>
              </a:rPr>
              <a:t>Research personnel </a:t>
            </a:r>
            <a:r>
              <a:rPr lang="en-US" dirty="0">
                <a:latin typeface="Times New Roman" panose="02020603050405020304" pitchFamily="18" charset="0"/>
                <a:ea typeface="Malgun Gothic" panose="020B0503020000020004" pitchFamily="34" charset="-127"/>
              </a:rPr>
              <a:t>: 12 (including D.Sc. – 2, Ph.D. – 4)</a:t>
            </a:r>
            <a:endParaRPr lang="ru-RU" dirty="0"/>
          </a:p>
        </p:txBody>
      </p:sp>
      <p:sp>
        <p:nvSpPr>
          <p:cNvPr id="6" name="Прямоугольник 5"/>
          <p:cNvSpPr/>
          <p:nvPr/>
        </p:nvSpPr>
        <p:spPr>
          <a:xfrm>
            <a:off x="7244384" y="620663"/>
            <a:ext cx="4693149" cy="4524315"/>
          </a:xfrm>
          <a:prstGeom prst="rect">
            <a:avLst/>
          </a:prstGeom>
        </p:spPr>
        <p:txBody>
          <a:bodyPr wrap="square">
            <a:spAutoFit/>
          </a:bodyPr>
          <a:lstStyle/>
          <a:p>
            <a:r>
              <a:rPr lang="en-US" sz="2400" dirty="0"/>
              <a:t>- Silicon based nanostructures </a:t>
            </a:r>
            <a:endParaRPr lang="en-US" sz="2400" dirty="0"/>
          </a:p>
          <a:p>
            <a:endParaRPr lang="en-US" sz="2400" dirty="0"/>
          </a:p>
          <a:p>
            <a:r>
              <a:rPr lang="en-US" sz="2400" dirty="0"/>
              <a:t>Carbon nanomaterial (synthesis, characterization, application)</a:t>
            </a:r>
            <a:endParaRPr lang="en-US" sz="2400" dirty="0"/>
          </a:p>
          <a:p>
            <a:endParaRPr lang="en-US" sz="2400" dirty="0"/>
          </a:p>
          <a:p>
            <a:r>
              <a:rPr lang="en-US" sz="2400" dirty="0"/>
              <a:t>- Thin film coatings (semi, PV, medical application)</a:t>
            </a:r>
            <a:endParaRPr lang="en-US" sz="2400" dirty="0"/>
          </a:p>
          <a:p>
            <a:endParaRPr lang="en-US" sz="2400" dirty="0"/>
          </a:p>
          <a:p>
            <a:r>
              <a:rPr lang="en-US" sz="2400" dirty="0"/>
              <a:t>- Energy storage (anode materials for ion-Li, Al-ion batteries)</a:t>
            </a:r>
            <a:endParaRPr lang="en-US" sz="2400" dirty="0"/>
          </a:p>
          <a:p>
            <a:endParaRPr lang="en-US" sz="2400" dirty="0"/>
          </a:p>
          <a:p>
            <a:r>
              <a:rPr lang="en-US" sz="2400" dirty="0"/>
              <a:t>- Membranes (ion-exchange)</a:t>
            </a:r>
            <a:endParaRPr lang="en-US" sz="2400" dirty="0"/>
          </a:p>
        </p:txBody>
      </p:sp>
      <p:sp>
        <p:nvSpPr>
          <p:cNvPr id="7" name="Заголовок 1"/>
          <p:cNvSpPr>
            <a:spLocks noGrp="1"/>
          </p:cNvSpPr>
          <p:nvPr>
            <p:ph type="title"/>
          </p:nvPr>
        </p:nvSpPr>
        <p:spPr>
          <a:xfrm>
            <a:off x="418750" y="-272438"/>
            <a:ext cx="7601125" cy="1325563"/>
          </a:xfrm>
        </p:spPr>
        <p:txBody>
          <a:bodyPr>
            <a:normAutofit/>
          </a:bodyPr>
          <a:lstStyle/>
          <a:p>
            <a:r>
              <a:rPr lang="en-US" sz="3200" b="1" dirty="0"/>
              <a:t>Laboratory of Applied Nanotechnologies</a:t>
            </a:r>
            <a:endParaRPr lang="ru-RU" sz="32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4974" y="391009"/>
            <a:ext cx="5387545" cy="31700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000" dirty="0">
                <a:latin typeface="Times New Roman" panose="02020603050405020304" pitchFamily="18" charset="0"/>
                <a:ea typeface="Malgun Gothic" panose="020B0503020000020004" pitchFamily="34" charset="-127"/>
              </a:rPr>
              <a:t>The group primarily focuses on the development of new technologies for obtaining high-purity materials. The group has experience working with international partners, including South Korean companies. We collaborated with the South Korean company </a:t>
            </a:r>
            <a:r>
              <a:rPr lang="en-US" sz="2000" b="1" dirty="0">
                <a:latin typeface="Times New Roman" panose="02020603050405020304" pitchFamily="18" charset="0"/>
                <a:ea typeface="Malgun Gothic" panose="020B0503020000020004" pitchFamily="34" charset="-127"/>
              </a:rPr>
              <a:t>OCI</a:t>
            </a:r>
            <a:r>
              <a:rPr lang="en-US" sz="2000" dirty="0">
                <a:latin typeface="Times New Roman" panose="02020603050405020304" pitchFamily="18" charset="0"/>
                <a:ea typeface="Malgun Gothic" panose="020B0503020000020004" pitchFamily="34" charset="-127"/>
              </a:rPr>
              <a:t> on the development of a new chlorine-free technology for producing </a:t>
            </a:r>
            <a:r>
              <a:rPr lang="en-US" sz="2000" b="1" dirty="0" err="1">
                <a:latin typeface="Times New Roman" panose="02020603050405020304" pitchFamily="18" charset="0"/>
                <a:ea typeface="Malgun Gothic" panose="020B0503020000020004" pitchFamily="34" charset="-127"/>
              </a:rPr>
              <a:t>monosilane</a:t>
            </a:r>
            <a:r>
              <a:rPr lang="en-US" sz="2000" dirty="0">
                <a:latin typeface="Times New Roman" panose="02020603050405020304" pitchFamily="18" charset="0"/>
                <a:ea typeface="Malgun Gothic" panose="020B0503020000020004" pitchFamily="34" charset="-127"/>
              </a:rPr>
              <a:t> used in the growth of silicon </a:t>
            </a:r>
            <a:r>
              <a:rPr lang="en-US" sz="2000" dirty="0" err="1">
                <a:latin typeface="Times New Roman" panose="02020603050405020304" pitchFamily="18" charset="0"/>
                <a:ea typeface="Malgun Gothic" panose="020B0503020000020004" pitchFamily="34" charset="-127"/>
              </a:rPr>
              <a:t>polycrystals</a:t>
            </a:r>
            <a:r>
              <a:rPr lang="en-US" sz="2000" dirty="0">
                <a:latin typeface="Times New Roman" panose="02020603050405020304" pitchFamily="18" charset="0"/>
                <a:ea typeface="Malgun Gothic" panose="020B0503020000020004" pitchFamily="34" charset="-127"/>
              </a:rPr>
              <a:t>. The development was successful, and the technology was patented in multiple countries.</a:t>
            </a:r>
            <a:endParaRPr lang="ru-RU" sz="2000" dirty="0"/>
          </a:p>
        </p:txBody>
      </p:sp>
      <p:pic>
        <p:nvPicPr>
          <p:cNvPr id="6" name="Рисунок 5"/>
          <p:cNvPicPr>
            <a:picLocks noChangeAspect="1"/>
          </p:cNvPicPr>
          <p:nvPr/>
        </p:nvPicPr>
        <p:blipFill rotWithShape="1">
          <a:blip r:embed="rId1"/>
          <a:srcRect l="-166" t="2382" r="166" b="2359"/>
          <a:stretch>
            <a:fillRect/>
          </a:stretch>
        </p:blipFill>
        <p:spPr>
          <a:xfrm>
            <a:off x="6367848" y="369888"/>
            <a:ext cx="4769709" cy="3191220"/>
          </a:xfrm>
          <a:prstGeom prst="rect">
            <a:avLst/>
          </a:prstGeom>
        </p:spPr>
      </p:pic>
      <p:sp>
        <p:nvSpPr>
          <p:cNvPr id="2" name="Прямоугольник 1"/>
          <p:cNvSpPr/>
          <p:nvPr/>
        </p:nvSpPr>
        <p:spPr>
          <a:xfrm>
            <a:off x="807308" y="3731910"/>
            <a:ext cx="5445211" cy="646331"/>
          </a:xfrm>
          <a:prstGeom prst="rect">
            <a:avLst/>
          </a:prstGeom>
        </p:spPr>
        <p:txBody>
          <a:bodyPr wrap="square">
            <a:spAutoFit/>
          </a:bodyPr>
          <a:lstStyle/>
          <a:p>
            <a:r>
              <a:rPr lang="ru-RU" dirty="0" err="1"/>
              <a:t>Patents</a:t>
            </a:r>
            <a:r>
              <a:rPr lang="ru-RU" dirty="0"/>
              <a:t> </a:t>
            </a:r>
            <a:r>
              <a:rPr lang="ru-RU" dirty="0" err="1"/>
              <a:t>obtained</a:t>
            </a:r>
            <a:r>
              <a:rPr lang="ru-RU" dirty="0"/>
              <a:t> </a:t>
            </a:r>
            <a:r>
              <a:rPr lang="ru-RU" dirty="0" err="1"/>
              <a:t>as</a:t>
            </a:r>
            <a:r>
              <a:rPr lang="ru-RU" dirty="0"/>
              <a:t> a </a:t>
            </a:r>
            <a:r>
              <a:rPr lang="ru-RU" dirty="0" err="1"/>
              <a:t>result</a:t>
            </a:r>
            <a:r>
              <a:rPr lang="ru-RU" dirty="0"/>
              <a:t> </a:t>
            </a:r>
            <a:r>
              <a:rPr lang="ru-RU" dirty="0" err="1"/>
              <a:t>of</a:t>
            </a:r>
            <a:r>
              <a:rPr lang="ru-RU" dirty="0"/>
              <a:t> </a:t>
            </a:r>
            <a:r>
              <a:rPr lang="ru-RU" dirty="0" err="1"/>
              <a:t>cooperation</a:t>
            </a:r>
            <a:r>
              <a:rPr lang="ru-RU" dirty="0"/>
              <a:t> </a:t>
            </a:r>
            <a:r>
              <a:rPr lang="ru-RU" dirty="0" err="1"/>
              <a:t>with</a:t>
            </a:r>
            <a:r>
              <a:rPr lang="ru-RU" dirty="0"/>
              <a:t> a </a:t>
            </a:r>
            <a:r>
              <a:rPr lang="ru-RU" dirty="0" err="1"/>
              <a:t>Korean</a:t>
            </a:r>
            <a:r>
              <a:rPr lang="ru-RU" dirty="0"/>
              <a:t> </a:t>
            </a:r>
            <a:r>
              <a:rPr lang="ru-RU" dirty="0" err="1"/>
              <a:t>company</a:t>
            </a:r>
            <a:r>
              <a:rPr lang="ru-RU" dirty="0"/>
              <a:t> </a:t>
            </a:r>
            <a:r>
              <a:rPr lang="en-US" b="1" dirty="0">
                <a:latin typeface="Times New Roman" panose="02020603050405020304" pitchFamily="18" charset="0"/>
                <a:ea typeface="Malgun Gothic" panose="020B0503020000020004" pitchFamily="34" charset="-127"/>
              </a:rPr>
              <a:t>OCI</a:t>
            </a:r>
            <a:r>
              <a:rPr lang="ru-RU" b="1" dirty="0">
                <a:latin typeface="Times New Roman" panose="02020603050405020304" pitchFamily="18" charset="0"/>
                <a:ea typeface="Malgun Gothic" panose="020B0503020000020004" pitchFamily="34" charset="-127"/>
              </a:rPr>
              <a:t>:</a:t>
            </a:r>
            <a:r>
              <a:rPr lang="en-US" dirty="0">
                <a:latin typeface="Times New Roman" panose="02020603050405020304" pitchFamily="18" charset="0"/>
                <a:ea typeface="Malgun Gothic" panose="020B0503020000020004" pitchFamily="34" charset="-127"/>
              </a:rPr>
              <a:t> </a:t>
            </a:r>
            <a:endParaRPr lang="ru-RU" dirty="0"/>
          </a:p>
        </p:txBody>
      </p:sp>
      <p:sp>
        <p:nvSpPr>
          <p:cNvPr id="3" name="Прямоугольник 2"/>
          <p:cNvSpPr/>
          <p:nvPr/>
        </p:nvSpPr>
        <p:spPr>
          <a:xfrm>
            <a:off x="6236421" y="4378241"/>
            <a:ext cx="2582197" cy="923330"/>
          </a:xfrm>
          <a:prstGeom prst="rect">
            <a:avLst/>
          </a:prstGeom>
        </p:spPr>
        <p:txBody>
          <a:bodyPr wrap="square">
            <a:spAutoFit/>
          </a:bodyPr>
          <a:lstStyle/>
          <a:p>
            <a:r>
              <a:rPr lang="ru-RU" dirty="0"/>
              <a:t>1994- </a:t>
            </a:r>
            <a:r>
              <a:rPr lang="ru-RU" dirty="0" err="1"/>
              <a:t>Technology</a:t>
            </a:r>
            <a:r>
              <a:rPr lang="ru-RU" dirty="0"/>
              <a:t> </a:t>
            </a:r>
            <a:r>
              <a:rPr lang="ru-RU" dirty="0" err="1"/>
              <a:t>of</a:t>
            </a:r>
            <a:r>
              <a:rPr lang="ru-RU" dirty="0"/>
              <a:t> </a:t>
            </a:r>
            <a:r>
              <a:rPr lang="ru-RU" dirty="0" err="1"/>
              <a:t>electrical</a:t>
            </a:r>
            <a:r>
              <a:rPr lang="ru-RU" dirty="0"/>
              <a:t> </a:t>
            </a:r>
            <a:r>
              <a:rPr lang="ru-RU" dirty="0" err="1"/>
              <a:t>discharge</a:t>
            </a:r>
            <a:r>
              <a:rPr lang="ru-RU" dirty="0"/>
              <a:t> </a:t>
            </a:r>
            <a:r>
              <a:rPr lang="ru-RU" dirty="0" err="1"/>
              <a:t>processing</a:t>
            </a:r>
            <a:r>
              <a:rPr lang="ru-RU" dirty="0"/>
              <a:t> </a:t>
            </a:r>
            <a:r>
              <a:rPr lang="ru-RU" dirty="0" err="1"/>
              <a:t>of</a:t>
            </a:r>
            <a:r>
              <a:rPr lang="ru-RU" dirty="0"/>
              <a:t> </a:t>
            </a:r>
            <a:r>
              <a:rPr lang="ru-RU" dirty="0" err="1"/>
              <a:t>metals</a:t>
            </a:r>
            <a:endParaRPr lang="ru-RU" dirty="0"/>
          </a:p>
        </p:txBody>
      </p:sp>
      <p:sp>
        <p:nvSpPr>
          <p:cNvPr id="7" name="Прямоугольник 6"/>
          <p:cNvSpPr/>
          <p:nvPr/>
        </p:nvSpPr>
        <p:spPr>
          <a:xfrm>
            <a:off x="6272199" y="5527846"/>
            <a:ext cx="2100649" cy="646331"/>
          </a:xfrm>
          <a:prstGeom prst="rect">
            <a:avLst/>
          </a:prstGeom>
        </p:spPr>
        <p:txBody>
          <a:bodyPr wrap="square">
            <a:spAutoFit/>
          </a:bodyPr>
          <a:lstStyle/>
          <a:p>
            <a:r>
              <a:rPr lang="ru-RU" dirty="0"/>
              <a:t>1996- </a:t>
            </a:r>
            <a:r>
              <a:rPr lang="en-US" dirty="0"/>
              <a:t>Vacuum arc surface treatment</a:t>
            </a:r>
            <a:endParaRPr lang="ru-RU" dirty="0"/>
          </a:p>
        </p:txBody>
      </p:sp>
      <p:pic>
        <p:nvPicPr>
          <p:cNvPr id="1026" name="Picture 2" descr="Georg Fischer - купить продукцию Georg Fischer в России, каталог Georg  Fisc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1807" y="4378241"/>
            <a:ext cx="1905000" cy="742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Nippon Steel &amp; Sumitomo Metal (2).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9183" y="5527846"/>
            <a:ext cx="2093527" cy="491488"/>
          </a:xfrm>
          <a:prstGeom prst="rect">
            <a:avLst/>
          </a:prstGeom>
          <a:noFill/>
          <a:extLst>
            <a:ext uri="{909E8E84-426E-40DD-AFC4-6F175D3DCCD1}">
              <a14:hiddenFill xmlns:a14="http://schemas.microsoft.com/office/drawing/2010/main">
                <a:solidFill>
                  <a:srgbClr val="FFFFFF"/>
                </a:solidFill>
              </a14:hiddenFill>
            </a:ext>
          </a:extLst>
        </p:spPr>
      </p:pic>
      <p:sp>
        <p:nvSpPr>
          <p:cNvPr id="5" name="Стрелка вправо 4"/>
          <p:cNvSpPr/>
          <p:nvPr/>
        </p:nvSpPr>
        <p:spPr>
          <a:xfrm>
            <a:off x="8568496" y="4675576"/>
            <a:ext cx="1122406" cy="371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Transfer</a:t>
            </a:r>
            <a:endParaRPr lang="ru-RU"/>
          </a:p>
        </p:txBody>
      </p:sp>
      <p:sp>
        <p:nvSpPr>
          <p:cNvPr id="11" name="Стрелка вправо 10"/>
          <p:cNvSpPr/>
          <p:nvPr/>
        </p:nvSpPr>
        <p:spPr>
          <a:xfrm>
            <a:off x="8568496" y="5665273"/>
            <a:ext cx="1075038" cy="371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Transfer</a:t>
            </a:r>
            <a:endParaRPr lang="ru-RU" dirty="0"/>
          </a:p>
        </p:txBody>
      </p:sp>
      <p:sp>
        <p:nvSpPr>
          <p:cNvPr id="9" name="Прямоугольник 8"/>
          <p:cNvSpPr/>
          <p:nvPr/>
        </p:nvSpPr>
        <p:spPr>
          <a:xfrm>
            <a:off x="826988" y="4378241"/>
            <a:ext cx="4382453" cy="2246769"/>
          </a:xfrm>
          <a:prstGeom prst="rect">
            <a:avLst/>
          </a:prstGeom>
        </p:spPr>
        <p:txBody>
          <a:bodyPr wrap="square">
            <a:spAutoFit/>
          </a:bodyPr>
          <a:lstStyle/>
          <a:p>
            <a:r>
              <a:rPr lang="ru-RU" sz="1400" dirty="0"/>
              <a:t>KR101422080(B1), </a:t>
            </a:r>
            <a:r>
              <a:rPr lang="ru-RU" sz="1400" dirty="0" err="1"/>
              <a:t>Pub</a:t>
            </a:r>
            <a:r>
              <a:rPr lang="ru-RU" sz="1400" dirty="0"/>
              <a:t>. </a:t>
            </a:r>
            <a:r>
              <a:rPr lang="ru-RU" sz="1400" dirty="0" err="1"/>
              <a:t>Date</a:t>
            </a:r>
            <a:r>
              <a:rPr lang="ru-RU" sz="1400" dirty="0"/>
              <a:t>: </a:t>
            </a:r>
            <a:r>
              <a:rPr lang="ru-RU" sz="1400" dirty="0" err="1"/>
              <a:t>July</a:t>
            </a:r>
            <a:r>
              <a:rPr lang="ru-RU" sz="1400" dirty="0"/>
              <a:t> 22, 2014</a:t>
            </a:r>
            <a:endParaRPr lang="ru-RU" sz="1400" dirty="0"/>
          </a:p>
          <a:p>
            <a:r>
              <a:rPr lang="ru-RU" sz="1400" dirty="0"/>
              <a:t>KR101532142 (B1), </a:t>
            </a:r>
            <a:r>
              <a:rPr lang="ru-RU" sz="1400" dirty="0" err="1"/>
              <a:t>Pub</a:t>
            </a:r>
            <a:r>
              <a:rPr lang="ru-RU" sz="1400" dirty="0"/>
              <a:t>. </a:t>
            </a:r>
            <a:r>
              <a:rPr lang="ru-RU" sz="1400" dirty="0" err="1"/>
              <a:t>Date</a:t>
            </a:r>
            <a:r>
              <a:rPr lang="ru-RU" sz="1400" dirty="0"/>
              <a:t>: </a:t>
            </a:r>
            <a:r>
              <a:rPr lang="ru-RU" sz="1400" dirty="0" err="1"/>
              <a:t>June</a:t>
            </a:r>
            <a:r>
              <a:rPr lang="ru-RU" sz="1400" dirty="0"/>
              <a:t> 26, 2015</a:t>
            </a:r>
            <a:endParaRPr lang="ru-RU" sz="1400" dirty="0"/>
          </a:p>
          <a:p>
            <a:r>
              <a:rPr lang="ru-RU" sz="1400" dirty="0"/>
              <a:t>US 9156861 B2 </a:t>
            </a:r>
            <a:r>
              <a:rPr lang="ru-RU" sz="1400" dirty="0" err="1"/>
              <a:t>Pub</a:t>
            </a:r>
            <a:r>
              <a:rPr lang="ru-RU" sz="1400" dirty="0"/>
              <a:t>. </a:t>
            </a:r>
            <a:r>
              <a:rPr lang="ru-RU" sz="1400" dirty="0" err="1"/>
              <a:t>Date</a:t>
            </a:r>
            <a:r>
              <a:rPr lang="ru-RU" sz="1400" dirty="0"/>
              <a:t>: </a:t>
            </a:r>
            <a:r>
              <a:rPr lang="ru-RU" sz="1400" dirty="0" err="1"/>
              <a:t>October</a:t>
            </a:r>
            <a:r>
              <a:rPr lang="ru-RU" sz="1400" dirty="0"/>
              <a:t>. 13, 2015</a:t>
            </a:r>
            <a:endParaRPr lang="ru-RU" sz="1400" dirty="0"/>
          </a:p>
          <a:p>
            <a:r>
              <a:rPr lang="ru-RU" sz="1400" dirty="0"/>
              <a:t>JP5836489 (B2) </a:t>
            </a:r>
            <a:r>
              <a:rPr lang="ru-RU" sz="1400" dirty="0" err="1"/>
              <a:t>Pub</a:t>
            </a:r>
            <a:r>
              <a:rPr lang="ru-RU" sz="1400" dirty="0"/>
              <a:t>. </a:t>
            </a:r>
            <a:r>
              <a:rPr lang="ru-RU" sz="1400" dirty="0" err="1"/>
              <a:t>Date</a:t>
            </a:r>
            <a:r>
              <a:rPr lang="ru-RU" sz="1400" dirty="0"/>
              <a:t>: </a:t>
            </a:r>
            <a:r>
              <a:rPr lang="ru-RU" sz="1400" dirty="0" err="1"/>
              <a:t>Dec</a:t>
            </a:r>
            <a:r>
              <a:rPr lang="ru-RU" sz="1400" dirty="0"/>
              <a:t>. 24, 2015</a:t>
            </a:r>
            <a:endParaRPr lang="ru-RU" sz="1400" dirty="0"/>
          </a:p>
          <a:p>
            <a:r>
              <a:rPr lang="ru-RU" sz="1400" dirty="0"/>
              <a:t>JP6014771 (B2), </a:t>
            </a:r>
            <a:r>
              <a:rPr lang="ru-RU" sz="1400" dirty="0" err="1"/>
              <a:t>Pub</a:t>
            </a:r>
            <a:r>
              <a:rPr lang="ru-RU" sz="1400" dirty="0"/>
              <a:t>. </a:t>
            </a:r>
            <a:r>
              <a:rPr lang="ru-RU" sz="1400" dirty="0" err="1"/>
              <a:t>Date</a:t>
            </a:r>
            <a:r>
              <a:rPr lang="ru-RU" sz="1400" dirty="0"/>
              <a:t>: </a:t>
            </a:r>
            <a:r>
              <a:rPr lang="ru-RU" sz="1400" dirty="0" err="1"/>
              <a:t>October</a:t>
            </a:r>
            <a:r>
              <a:rPr lang="ru-RU" sz="1400" dirty="0"/>
              <a:t> 25, 2016</a:t>
            </a:r>
            <a:endParaRPr lang="ru-RU" sz="1400" dirty="0"/>
          </a:p>
          <a:p>
            <a:r>
              <a:rPr lang="ru-RU" sz="1400" dirty="0"/>
              <a:t>US9278864 (B2) </a:t>
            </a:r>
            <a:r>
              <a:rPr lang="ru-RU" sz="1400" dirty="0" err="1"/>
              <a:t>Pub</a:t>
            </a:r>
            <a:r>
              <a:rPr lang="ru-RU" sz="1400" dirty="0"/>
              <a:t>. </a:t>
            </a:r>
            <a:r>
              <a:rPr lang="ru-RU" sz="1400" dirty="0" err="1"/>
              <a:t>Date</a:t>
            </a:r>
            <a:r>
              <a:rPr lang="ru-RU" sz="1400" dirty="0"/>
              <a:t>: </a:t>
            </a:r>
            <a:r>
              <a:rPr lang="ru-RU" sz="1400" dirty="0" err="1"/>
              <a:t>March</a:t>
            </a:r>
            <a:r>
              <a:rPr lang="ru-RU" sz="1400" dirty="0"/>
              <a:t>. 8, 2016</a:t>
            </a:r>
            <a:endParaRPr lang="ru-RU" sz="1400" dirty="0"/>
          </a:p>
          <a:p>
            <a:r>
              <a:rPr lang="ru-RU" sz="1400" dirty="0"/>
              <a:t>TW I535657B </a:t>
            </a:r>
            <a:r>
              <a:rPr lang="ru-RU" sz="1400" dirty="0" err="1"/>
              <a:t>Pub</a:t>
            </a:r>
            <a:r>
              <a:rPr lang="ru-RU" sz="1400" dirty="0"/>
              <a:t>. </a:t>
            </a:r>
            <a:r>
              <a:rPr lang="ru-RU" sz="1400" dirty="0" err="1"/>
              <a:t>Date</a:t>
            </a:r>
            <a:r>
              <a:rPr lang="ru-RU" sz="1400" dirty="0"/>
              <a:t>: 01.06.2016</a:t>
            </a:r>
            <a:endParaRPr lang="ru-RU" sz="1400" dirty="0"/>
          </a:p>
          <a:p>
            <a:r>
              <a:rPr lang="ru-RU" sz="1400" dirty="0"/>
              <a:t>TW I549910 B </a:t>
            </a:r>
            <a:r>
              <a:rPr lang="ru-RU" sz="1400" dirty="0" err="1"/>
              <a:t>Pub</a:t>
            </a:r>
            <a:r>
              <a:rPr lang="ru-RU" sz="1400" dirty="0"/>
              <a:t>. </a:t>
            </a:r>
            <a:r>
              <a:rPr lang="ru-RU" sz="1400" dirty="0" err="1"/>
              <a:t>Date</a:t>
            </a:r>
            <a:r>
              <a:rPr lang="ru-RU" sz="1400" dirty="0"/>
              <a:t>: 21.09.2016</a:t>
            </a:r>
            <a:endParaRPr lang="ru-RU" sz="1400" dirty="0"/>
          </a:p>
          <a:p>
            <a:r>
              <a:rPr lang="ru-RU" sz="1400" dirty="0"/>
              <a:t>EP2905258B1 </a:t>
            </a:r>
            <a:r>
              <a:rPr lang="ru-RU" sz="1400" dirty="0" err="1"/>
              <a:t>Pub</a:t>
            </a:r>
            <a:r>
              <a:rPr lang="ru-RU" sz="1400" dirty="0"/>
              <a:t>. </a:t>
            </a:r>
            <a:r>
              <a:rPr lang="ru-RU" sz="1400" dirty="0" err="1"/>
              <a:t>Date</a:t>
            </a:r>
            <a:r>
              <a:rPr lang="ru-RU" sz="1400" dirty="0"/>
              <a:t>: 30.10.2022</a:t>
            </a:r>
            <a:endParaRPr lang="ru-RU" sz="1400" dirty="0"/>
          </a:p>
          <a:p>
            <a:r>
              <a:rPr lang="ru-RU" sz="1400" dirty="0"/>
              <a:t>UZ </a:t>
            </a:r>
            <a:r>
              <a:rPr lang="ru-RU" sz="1400" dirty="0" err="1"/>
              <a:t>Patent</a:t>
            </a:r>
            <a:r>
              <a:rPr lang="ru-RU" sz="1400" dirty="0"/>
              <a:t> IAP 07435, 28.07.2023</a:t>
            </a:r>
            <a:endParaRPr lang="ru-RU" dirty="0"/>
          </a:p>
        </p:txBody>
      </p:sp>
      <p:sp>
        <p:nvSpPr>
          <p:cNvPr id="10" name="TextBox 9"/>
          <p:cNvSpPr txBox="1"/>
          <p:nvPr/>
        </p:nvSpPr>
        <p:spPr>
          <a:xfrm>
            <a:off x="6140278" y="3650090"/>
            <a:ext cx="5939481" cy="369332"/>
          </a:xfrm>
          <a:prstGeom prst="rect">
            <a:avLst/>
          </a:prstGeom>
          <a:noFill/>
        </p:spPr>
        <p:txBody>
          <a:bodyPr wrap="square">
            <a:spAutoFit/>
          </a:bodyPr>
          <a:lstStyle/>
          <a:p>
            <a:r>
              <a:rPr lang="ru-RU" dirty="0" err="1"/>
              <a:t>Examples</a:t>
            </a:r>
            <a:r>
              <a:rPr lang="ru-RU" dirty="0"/>
              <a:t> </a:t>
            </a:r>
            <a:r>
              <a:rPr lang="ru-RU" dirty="0" err="1"/>
              <a:t>of</a:t>
            </a:r>
            <a:r>
              <a:rPr lang="ru-RU" dirty="0"/>
              <a:t> </a:t>
            </a:r>
            <a:r>
              <a:rPr lang="ru-RU" dirty="0" err="1"/>
              <a:t>successful</a:t>
            </a:r>
            <a:r>
              <a:rPr lang="ru-RU" dirty="0"/>
              <a:t> </a:t>
            </a:r>
            <a:r>
              <a:rPr lang="ru-RU" dirty="0" err="1"/>
              <a:t>transfer</a:t>
            </a:r>
            <a:r>
              <a:rPr lang="ru-RU" dirty="0"/>
              <a:t> </a:t>
            </a:r>
            <a:r>
              <a:rPr lang="ru-RU" dirty="0" err="1"/>
              <a:t>of</a:t>
            </a:r>
            <a:r>
              <a:rPr lang="ru-RU" dirty="0"/>
              <a:t> </a:t>
            </a:r>
            <a:r>
              <a:rPr lang="ru-RU" dirty="0" err="1"/>
              <a:t>intellectual</a:t>
            </a:r>
            <a:r>
              <a:rPr lang="ru-RU" dirty="0"/>
              <a:t> </a:t>
            </a:r>
            <a:r>
              <a:rPr lang="ru-RU" dirty="0" err="1"/>
              <a:t>property</a:t>
            </a:r>
            <a:r>
              <a:rPr lang="ru-RU" dirty="0"/>
              <a:t> </a:t>
            </a:r>
            <a:r>
              <a:rPr lang="ru-RU" dirty="0" err="1"/>
              <a:t>rights</a:t>
            </a: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31938" y="1607885"/>
            <a:ext cx="6094602" cy="1200329"/>
          </a:xfrm>
          <a:prstGeom prst="rect">
            <a:avLst/>
          </a:prstGeom>
          <a:noFill/>
        </p:spPr>
        <p:txBody>
          <a:bodyPr wrap="square">
            <a:spAutoFit/>
          </a:bodyPr>
          <a:lstStyle/>
          <a:p>
            <a:pPr algn="just"/>
            <a:r>
              <a:rPr lang="en-US" dirty="0"/>
              <a:t>The </a:t>
            </a:r>
            <a:r>
              <a:rPr lang="en-US" b="1" dirty="0"/>
              <a:t>Monosilane and Silane Market</a:t>
            </a:r>
            <a:r>
              <a:rPr lang="en-US" dirty="0"/>
              <a:t> valued at $47 Billion in 2024, is expected to reach $82.67 Billion by 2031, growing at a robust CAGR of 8.4% from 2024 to 2031, highlighting significant market expansion over the forecast period</a:t>
            </a:r>
            <a:endParaRPr lang="ru-RU" dirty="0"/>
          </a:p>
        </p:txBody>
      </p:sp>
      <p:sp>
        <p:nvSpPr>
          <p:cNvPr id="11" name="TextBox 10"/>
          <p:cNvSpPr txBox="1"/>
          <p:nvPr/>
        </p:nvSpPr>
        <p:spPr>
          <a:xfrm>
            <a:off x="731938" y="402401"/>
            <a:ext cx="6893653" cy="1384995"/>
          </a:xfrm>
          <a:prstGeom prst="rect">
            <a:avLst/>
          </a:prstGeom>
          <a:noFill/>
        </p:spPr>
        <p:txBody>
          <a:bodyPr wrap="square">
            <a:spAutoFit/>
          </a:bodyPr>
          <a:lstStyle/>
          <a:p>
            <a:r>
              <a:rPr lang="en-US" sz="2800" b="1" i="0" dirty="0">
                <a:effectLst/>
                <a:highlight>
                  <a:srgbClr val="FFFFFF"/>
                </a:highlight>
                <a:latin typeface="-apple-system"/>
              </a:rPr>
              <a:t>Market Dynamics of Monosilane and Silane</a:t>
            </a:r>
            <a:br>
              <a:rPr lang="en-US" sz="2800" b="1" i="0" dirty="0">
                <a:effectLst/>
                <a:highlight>
                  <a:srgbClr val="FFFFFF"/>
                </a:highlight>
                <a:latin typeface="-apple-system"/>
              </a:rPr>
            </a:br>
            <a:br>
              <a:rPr lang="en-US" sz="2800" dirty="0">
                <a:effectLst/>
                <a:latin typeface="var(--artdeco-reset-typography-font-family-sans)"/>
              </a:rPr>
            </a:br>
            <a:endParaRPr lang="ru-RU" sz="2800" dirty="0"/>
          </a:p>
        </p:txBody>
      </p:sp>
      <p:sp>
        <p:nvSpPr>
          <p:cNvPr id="3" name="TextBox 2"/>
          <p:cNvSpPr txBox="1"/>
          <p:nvPr/>
        </p:nvSpPr>
        <p:spPr>
          <a:xfrm>
            <a:off x="5633908" y="3144254"/>
            <a:ext cx="6094602" cy="1477328"/>
          </a:xfrm>
          <a:prstGeom prst="rect">
            <a:avLst/>
          </a:prstGeom>
          <a:noFill/>
        </p:spPr>
        <p:txBody>
          <a:bodyPr wrap="square">
            <a:spAutoFit/>
          </a:bodyPr>
          <a:lstStyle/>
          <a:p>
            <a:pPr algn="just"/>
            <a:r>
              <a:rPr lang="en-US" dirty="0"/>
              <a:t>Monosilane and silane are essential in the production of semiconductors, particularly in the deposition of silicon layers. The growth of the electronics industry, including consumer electronics, automotive electronics, and the expansion of 5G networks, drives demand.</a:t>
            </a:r>
            <a:endParaRPr lang="ru-RU" dirty="0"/>
          </a:p>
        </p:txBody>
      </p:sp>
      <p:sp>
        <p:nvSpPr>
          <p:cNvPr id="5" name="TextBox 4"/>
          <p:cNvSpPr txBox="1"/>
          <p:nvPr/>
        </p:nvSpPr>
        <p:spPr>
          <a:xfrm>
            <a:off x="731938" y="5108624"/>
            <a:ext cx="6094602" cy="923330"/>
          </a:xfrm>
          <a:prstGeom prst="rect">
            <a:avLst/>
          </a:prstGeom>
          <a:noFill/>
        </p:spPr>
        <p:txBody>
          <a:bodyPr wrap="square">
            <a:spAutoFit/>
          </a:bodyPr>
          <a:lstStyle/>
          <a:p>
            <a:pPr algn="just"/>
            <a:r>
              <a:rPr lang="en-US" dirty="0"/>
              <a:t>Aslo</a:t>
            </a:r>
            <a:r>
              <a:rPr lang="en-US" dirty="0"/>
              <a:t> photovoltaic industry, which produces solar panels, is a significant consumer of monosilane. The increasing adoption of renewable energy sources globally supports demand growth.</a:t>
            </a:r>
            <a:endParaRPr lang="ru-RU" dirty="0"/>
          </a:p>
        </p:txBody>
      </p:sp>
      <p:pic>
        <p:nvPicPr>
          <p:cNvPr id="7" name="Рисунок 6"/>
          <p:cNvPicPr>
            <a:picLocks noChangeAspect="1"/>
          </p:cNvPicPr>
          <p:nvPr/>
        </p:nvPicPr>
        <p:blipFill rotWithShape="1">
          <a:blip r:embed="rId1"/>
          <a:srcRect l="34058" t="1092" b="-1092"/>
          <a:stretch>
            <a:fillRect/>
          </a:stretch>
        </p:blipFill>
        <p:spPr>
          <a:xfrm>
            <a:off x="7248089" y="1215648"/>
            <a:ext cx="3180128" cy="1815576"/>
          </a:xfrm>
          <a:prstGeom prst="rect">
            <a:avLst/>
          </a:prstGeom>
        </p:spPr>
      </p:pic>
      <p:sp>
        <p:nvSpPr>
          <p:cNvPr id="8" name="TextBox 7"/>
          <p:cNvSpPr txBox="1"/>
          <p:nvPr/>
        </p:nvSpPr>
        <p:spPr>
          <a:xfrm>
            <a:off x="10494627" y="1846437"/>
            <a:ext cx="1359017" cy="276999"/>
          </a:xfrm>
          <a:prstGeom prst="rect">
            <a:avLst/>
          </a:prstGeom>
          <a:noFill/>
        </p:spPr>
        <p:txBody>
          <a:bodyPr wrap="square" rtlCol="0">
            <a:spAutoFit/>
          </a:bodyPr>
          <a:lstStyle/>
          <a:p>
            <a:r>
              <a:rPr lang="en-US" sz="1200" dirty="0"/>
              <a:t>source: technavio</a:t>
            </a:r>
            <a:endParaRPr lang="ru-RU" sz="1200" dirty="0"/>
          </a:p>
        </p:txBody>
      </p:sp>
      <p:pic>
        <p:nvPicPr>
          <p:cNvPr id="10" name="Рисунок 9"/>
          <p:cNvPicPr>
            <a:picLocks noChangeAspect="1"/>
          </p:cNvPicPr>
          <p:nvPr/>
        </p:nvPicPr>
        <p:blipFill>
          <a:blip r:embed="rId2"/>
          <a:stretch>
            <a:fillRect/>
          </a:stretch>
        </p:blipFill>
        <p:spPr>
          <a:xfrm>
            <a:off x="992697" y="3062129"/>
            <a:ext cx="4388968" cy="1641577"/>
          </a:xfrm>
          <a:prstGeom prst="rect">
            <a:avLst/>
          </a:prstGeom>
        </p:spPr>
      </p:pic>
      <p:pic>
        <p:nvPicPr>
          <p:cNvPr id="13" name="Рисунок 12"/>
          <p:cNvPicPr>
            <a:picLocks noChangeAspect="1"/>
          </p:cNvPicPr>
          <p:nvPr/>
        </p:nvPicPr>
        <p:blipFill>
          <a:blip r:embed="rId3"/>
          <a:stretch>
            <a:fillRect/>
          </a:stretch>
        </p:blipFill>
        <p:spPr>
          <a:xfrm>
            <a:off x="7248089" y="4674930"/>
            <a:ext cx="3501978" cy="19348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2691" y="625529"/>
            <a:ext cx="3316972" cy="622364"/>
          </a:xfrm>
        </p:spPr>
        <p:style>
          <a:lnRef idx="2">
            <a:schemeClr val="dk1"/>
          </a:lnRef>
          <a:fillRef idx="1">
            <a:schemeClr val="lt1"/>
          </a:fillRef>
          <a:effectRef idx="0">
            <a:schemeClr val="dk1"/>
          </a:effectRef>
          <a:fontRef idx="minor">
            <a:schemeClr val="dk1"/>
          </a:fontRef>
        </p:style>
        <p:txBody>
          <a:bodyPr>
            <a:normAutofit/>
          </a:bodyPr>
          <a:lstStyle/>
          <a:p>
            <a:pPr algn="ctr"/>
            <a:r>
              <a:rPr lang="en-US" sz="2400" b="1" dirty="0">
                <a:solidFill>
                  <a:srgbClr val="C00000"/>
                </a:solidFill>
                <a:latin typeface="Arial" panose="020B0604020202020204" pitchFamily="34" charset="0"/>
                <a:cs typeface="Arial" panose="020B0604020202020204" pitchFamily="34" charset="0"/>
              </a:rPr>
              <a:t>HIT</a:t>
            </a:r>
            <a:r>
              <a:rPr lang="en-US" sz="2400" b="1" dirty="0">
                <a:solidFill>
                  <a:srgbClr val="C00000"/>
                </a:solidFill>
                <a:latin typeface="Arial" panose="020B0604020202020204" pitchFamily="34" charset="0"/>
                <a:cs typeface="Arial" panose="020B0604020202020204" pitchFamily="34" charset="0"/>
              </a:rPr>
              <a:t> solar cells</a:t>
            </a:r>
            <a:endParaRPr lang="ru-RU" sz="2400" b="1" dirty="0">
              <a:solidFill>
                <a:srgbClr val="C0000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52651" y="2314941"/>
            <a:ext cx="4768709" cy="2428509"/>
          </a:xfrm>
          <a:prstGeom prst="rect">
            <a:avLst/>
          </a:prstGeom>
        </p:spPr>
      </p:pic>
      <p:sp>
        <p:nvSpPr>
          <p:cNvPr id="6" name="TextBox 5"/>
          <p:cNvSpPr txBox="1"/>
          <p:nvPr/>
        </p:nvSpPr>
        <p:spPr>
          <a:xfrm>
            <a:off x="7104112" y="2928970"/>
            <a:ext cx="3119972"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dirty="0"/>
              <a:t>Cell record efficiency: 26,</a:t>
            </a:r>
            <a:r>
              <a:rPr lang="ru-RU" dirty="0"/>
              <a:t>81</a:t>
            </a:r>
            <a:r>
              <a:rPr lang="en-US" dirty="0"/>
              <a:t>%</a:t>
            </a:r>
            <a:endParaRPr lang="ru-RU" dirty="0"/>
          </a:p>
          <a:p>
            <a:pPr algn="ctr"/>
            <a:r>
              <a:rPr lang="en-US" b="1" dirty="0" err="1">
                <a:solidFill>
                  <a:srgbClr val="000000"/>
                </a:solidFill>
                <a:latin typeface="system-ui"/>
              </a:rPr>
              <a:t>LONGi</a:t>
            </a:r>
            <a:r>
              <a:rPr lang="ru-RU" b="1" dirty="0">
                <a:solidFill>
                  <a:srgbClr val="000000"/>
                </a:solidFill>
                <a:latin typeface="system-ui"/>
              </a:rPr>
              <a:t> 2022 </a:t>
            </a:r>
            <a:endParaRPr lang="en-US" b="1" dirty="0">
              <a:solidFill>
                <a:srgbClr val="000000"/>
              </a:solidFill>
              <a:latin typeface="system-ui"/>
            </a:endParaRPr>
          </a:p>
          <a:p>
            <a:pPr algn="ctr"/>
            <a:r>
              <a:rPr lang="en-US" b="1" dirty="0">
                <a:solidFill>
                  <a:schemeClr val="tx1"/>
                </a:solidFill>
                <a:latin typeface="system-ui"/>
              </a:rPr>
              <a:t>on full-size silicon wafers</a:t>
            </a:r>
            <a:endParaRPr lang="ru-RU" b="1" dirty="0">
              <a:solidFill>
                <a:schemeClr val="tx1"/>
              </a:solidFill>
            </a:endParaRPr>
          </a:p>
        </p:txBody>
      </p:sp>
      <p:sp>
        <p:nvSpPr>
          <p:cNvPr id="7" name="TextBox 6"/>
          <p:cNvSpPr txBox="1"/>
          <p:nvPr/>
        </p:nvSpPr>
        <p:spPr>
          <a:xfrm>
            <a:off x="7131449" y="4097119"/>
            <a:ext cx="3092635"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dirty="0"/>
              <a:t>Panel record efficiency: 2</a:t>
            </a:r>
            <a:r>
              <a:rPr lang="ru-RU" dirty="0"/>
              <a:t>3</a:t>
            </a:r>
            <a:r>
              <a:rPr lang="en-US" dirty="0"/>
              <a:t>,</a:t>
            </a:r>
            <a:r>
              <a:rPr lang="ru-RU" dirty="0"/>
              <a:t>89</a:t>
            </a:r>
            <a:r>
              <a:rPr lang="en-US" dirty="0"/>
              <a:t>%</a:t>
            </a:r>
            <a:endParaRPr lang="ru-RU" dirty="0"/>
          </a:p>
          <a:p>
            <a:pPr algn="ctr"/>
            <a:r>
              <a:rPr lang="en-US" b="1" dirty="0">
                <a:solidFill>
                  <a:schemeClr val="tx1"/>
                </a:solidFill>
                <a:latin typeface="Roboto" panose="02000000000000000000" pitchFamily="2" charset="0"/>
                <a:hlinkClick r:id="rId2" tooltip="View Risen Energy объявила о рекорде мощности и эффективности HJT модулей — 741,5 Вт и 23,89%"/>
              </a:rPr>
              <a:t>Risen Energy</a:t>
            </a:r>
            <a:r>
              <a:rPr lang="ru-RU" b="1" dirty="0">
                <a:solidFill>
                  <a:schemeClr val="tx1"/>
                </a:solidFill>
                <a:latin typeface="Roboto" panose="02000000000000000000" pitchFamily="2" charset="0"/>
              </a:rPr>
              <a:t> 2023 </a:t>
            </a:r>
            <a:r>
              <a:rPr lang="en-US" b="1" dirty="0">
                <a:solidFill>
                  <a:schemeClr val="tx1"/>
                </a:solidFill>
                <a:latin typeface="Roboto" panose="02000000000000000000" pitchFamily="2" charset="0"/>
              </a:rPr>
              <a:t> </a:t>
            </a:r>
            <a:r>
              <a:rPr lang="ru-RU" b="1" dirty="0">
                <a:solidFill>
                  <a:schemeClr val="tx1"/>
                </a:solidFill>
                <a:latin typeface="Roboto" panose="02000000000000000000" pitchFamily="2" charset="0"/>
                <a:hlinkClick r:id="rId2" tooltip="View Risen Energy объявила о рекорде мощности и эффективности HJT модулей — 741,5 Вт и 23,89%"/>
              </a:rPr>
              <a:t>741,5 </a:t>
            </a:r>
            <a:r>
              <a:rPr lang="en-US" b="1" dirty="0">
                <a:solidFill>
                  <a:schemeClr val="tx1"/>
                </a:solidFill>
                <a:latin typeface="Roboto" panose="02000000000000000000" pitchFamily="2" charset="0"/>
                <a:hlinkClick r:id="rId2" tooltip="View Risen Energy объявила о рекорде мощности и эффективности HJT модулей — 741,5 Вт и 23,89%"/>
              </a:rPr>
              <a:t>W</a:t>
            </a:r>
            <a:endParaRPr lang="ru-RU" b="1" dirty="0">
              <a:solidFill>
                <a:schemeClr val="tx1"/>
              </a:solidFill>
            </a:endParaRPr>
          </a:p>
        </p:txBody>
      </p:sp>
      <p:sp>
        <p:nvSpPr>
          <p:cNvPr id="3" name="TextBox 2"/>
          <p:cNvSpPr txBox="1"/>
          <p:nvPr/>
        </p:nvSpPr>
        <p:spPr>
          <a:xfrm>
            <a:off x="6071276" y="5734997"/>
            <a:ext cx="5922628" cy="646331"/>
          </a:xfrm>
          <a:prstGeom prst="rect">
            <a:avLst/>
          </a:prstGeom>
          <a:noFill/>
        </p:spPr>
        <p:txBody>
          <a:bodyPr wrap="square" rtlCol="0">
            <a:spAutoFit/>
          </a:bodyPr>
          <a:lstStyle/>
          <a:p>
            <a:r>
              <a:rPr lang="en-US" sz="1200" b="0" i="0" dirty="0">
                <a:solidFill>
                  <a:srgbClr val="222222"/>
                </a:solidFill>
                <a:effectLst/>
                <a:highlight>
                  <a:srgbClr val="FFFFFF"/>
                </a:highlight>
                <a:latin typeface="-apple-system"/>
              </a:rPr>
              <a:t>Lin, H., Yang, M., Ru, X. </a:t>
            </a:r>
            <a:r>
              <a:rPr lang="en-US" sz="1200" b="0" i="1" dirty="0">
                <a:solidFill>
                  <a:srgbClr val="222222"/>
                </a:solidFill>
                <a:effectLst/>
                <a:highlight>
                  <a:srgbClr val="FFFFFF"/>
                </a:highlight>
                <a:latin typeface="-apple-system"/>
              </a:rPr>
              <a:t>et al.</a:t>
            </a:r>
            <a:r>
              <a:rPr lang="en-US" sz="1200" b="0" i="0" dirty="0">
                <a:solidFill>
                  <a:srgbClr val="222222"/>
                </a:solidFill>
                <a:effectLst/>
                <a:highlight>
                  <a:srgbClr val="FFFFFF"/>
                </a:highlight>
                <a:latin typeface="-apple-system"/>
              </a:rPr>
              <a:t> Silicon heterojunction solar cells with up to 26.81% efficiency achieved by electrically optimized nanocrystalline-silicon hole contact layers. </a:t>
            </a:r>
            <a:r>
              <a:rPr lang="en-US" sz="1200" b="0" i="1" dirty="0">
                <a:solidFill>
                  <a:srgbClr val="222222"/>
                </a:solidFill>
                <a:effectLst/>
                <a:highlight>
                  <a:srgbClr val="FFFFFF"/>
                </a:highlight>
                <a:latin typeface="-apple-system"/>
              </a:rPr>
              <a:t>Nat Energy</a:t>
            </a:r>
            <a:r>
              <a:rPr lang="en-US" sz="1200" b="0" i="0" dirty="0">
                <a:solidFill>
                  <a:srgbClr val="222222"/>
                </a:solidFill>
                <a:effectLst/>
                <a:highlight>
                  <a:srgbClr val="FFFFFF"/>
                </a:highlight>
                <a:latin typeface="-apple-system"/>
              </a:rPr>
              <a:t> </a:t>
            </a:r>
            <a:r>
              <a:rPr lang="en-US" sz="1200" b="1" i="0" dirty="0">
                <a:solidFill>
                  <a:srgbClr val="222222"/>
                </a:solidFill>
                <a:effectLst/>
                <a:highlight>
                  <a:srgbClr val="FFFFFF"/>
                </a:highlight>
                <a:latin typeface="-apple-system"/>
              </a:rPr>
              <a:t>8</a:t>
            </a:r>
            <a:r>
              <a:rPr lang="en-US" sz="1200" b="0" i="0" dirty="0">
                <a:solidFill>
                  <a:srgbClr val="222222"/>
                </a:solidFill>
                <a:effectLst/>
                <a:highlight>
                  <a:srgbClr val="FFFFFF"/>
                </a:highlight>
                <a:latin typeface="-apple-system"/>
              </a:rPr>
              <a:t>, 789–799 (2023). https://doi.org/10.1038/s41560-023-01255-2</a:t>
            </a:r>
            <a:endParaRPr lang="ru-RU" sz="1200" dirty="0"/>
          </a:p>
        </p:txBody>
      </p:sp>
      <p:sp>
        <p:nvSpPr>
          <p:cNvPr id="8" name="TextBox 7"/>
          <p:cNvSpPr txBox="1"/>
          <p:nvPr/>
        </p:nvSpPr>
        <p:spPr>
          <a:xfrm>
            <a:off x="4296616" y="341840"/>
            <a:ext cx="6094602" cy="1477328"/>
          </a:xfrm>
          <a:prstGeom prst="rect">
            <a:avLst/>
          </a:prstGeom>
          <a:noFill/>
        </p:spPr>
        <p:txBody>
          <a:bodyPr wrap="square">
            <a:spAutoFit/>
          </a:bodyPr>
          <a:lstStyle/>
          <a:p>
            <a:pPr algn="just"/>
            <a:r>
              <a:rPr lang="en-US" dirty="0"/>
              <a:t>Monosilane (</a:t>
            </a:r>
            <a:r>
              <a:rPr lang="en-US" dirty="0" err="1"/>
              <a:t>SiH</a:t>
            </a:r>
            <a:r>
              <a:rPr lang="en-US" dirty="0"/>
              <a:t>₄) plays a critical role in the production of Heterojunction with Intrinsic Thin layer (HIT) solar cells due to its unique properties and essential functions in the manufacturing process. Here’s why monosilane is so important in HIT solar cell production:</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164924" y="1064644"/>
            <a:ext cx="7739944" cy="3662742"/>
            <a:chOff x="2164924" y="1440029"/>
            <a:chExt cx="7739944" cy="3662742"/>
          </a:xfrm>
        </p:grpSpPr>
        <p:pic>
          <p:nvPicPr>
            <p:cNvPr id="5" name="Рисунок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64924" y="3090497"/>
              <a:ext cx="7739944" cy="1670538"/>
            </a:xfrm>
            <a:prstGeom prst="rect">
              <a:avLst/>
            </a:prstGeom>
          </p:spPr>
        </p:pic>
        <p:sp>
          <p:nvSpPr>
            <p:cNvPr id="6" name="TextBox 5"/>
            <p:cNvSpPr txBox="1"/>
            <p:nvPr/>
          </p:nvSpPr>
          <p:spPr>
            <a:xfrm>
              <a:off x="8026760" y="4871939"/>
              <a:ext cx="1652954" cy="230832"/>
            </a:xfrm>
            <a:prstGeom prst="rect">
              <a:avLst/>
            </a:prstGeom>
            <a:noFill/>
          </p:spPr>
          <p:txBody>
            <a:bodyPr wrap="square" rtlCol="0">
              <a:spAutoFit/>
            </a:bodyPr>
            <a:lstStyle/>
            <a:p>
              <a:r>
                <a:rPr lang="en-US" sz="900" dirty="0"/>
                <a:t>Source: PV-Manufacturing.org</a:t>
              </a:r>
              <a:endParaRPr lang="ru-RU" sz="900" dirty="0"/>
            </a:p>
          </p:txBody>
        </p:sp>
        <p:sp>
          <p:nvSpPr>
            <p:cNvPr id="7" name="Стрелка вниз 6"/>
            <p:cNvSpPr/>
            <p:nvPr/>
          </p:nvSpPr>
          <p:spPr>
            <a:xfrm>
              <a:off x="4413740" y="1970944"/>
              <a:ext cx="873369" cy="11195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8" name="Стрелка вниз 7"/>
            <p:cNvSpPr/>
            <p:nvPr/>
          </p:nvSpPr>
          <p:spPr>
            <a:xfrm>
              <a:off x="5542086" y="1970944"/>
              <a:ext cx="873369" cy="11195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9" name="TextBox 8"/>
            <p:cNvSpPr txBox="1"/>
            <p:nvPr/>
          </p:nvSpPr>
          <p:spPr>
            <a:xfrm>
              <a:off x="4539762" y="1440029"/>
              <a:ext cx="958363" cy="553998"/>
            </a:xfrm>
            <a:prstGeom prst="rect">
              <a:avLst/>
            </a:prstGeom>
            <a:noFill/>
          </p:spPr>
          <p:txBody>
            <a:bodyPr wrap="square" rtlCol="0">
              <a:spAutoFit/>
            </a:bodyPr>
            <a:lstStyle/>
            <a:p>
              <a:r>
                <a:rPr lang="en-US" sz="3000" b="1" dirty="0"/>
                <a:t>SiH</a:t>
              </a:r>
              <a:r>
                <a:rPr lang="en-US" sz="3000" b="1" baseline="-25000" dirty="0"/>
                <a:t>4</a:t>
              </a:r>
              <a:endParaRPr lang="ru-RU" sz="3000" b="1" baseline="-25000" dirty="0"/>
            </a:p>
          </p:txBody>
        </p:sp>
        <p:sp>
          <p:nvSpPr>
            <p:cNvPr id="10" name="TextBox 9"/>
            <p:cNvSpPr txBox="1"/>
            <p:nvPr/>
          </p:nvSpPr>
          <p:spPr>
            <a:xfrm>
              <a:off x="5583116" y="1440029"/>
              <a:ext cx="1016940" cy="553998"/>
            </a:xfrm>
            <a:prstGeom prst="rect">
              <a:avLst/>
            </a:prstGeom>
            <a:noFill/>
          </p:spPr>
          <p:txBody>
            <a:bodyPr wrap="square" rtlCol="0">
              <a:spAutoFit/>
            </a:bodyPr>
            <a:lstStyle/>
            <a:p>
              <a:r>
                <a:rPr lang="en-US" sz="3000" b="1" dirty="0"/>
                <a:t>SiH</a:t>
              </a:r>
              <a:r>
                <a:rPr lang="en-US" sz="3000" b="1" baseline="-25000" dirty="0"/>
                <a:t>4</a:t>
              </a:r>
              <a:endParaRPr lang="ru-RU" sz="3000" b="1" baseline="-25000" dirty="0"/>
            </a:p>
          </p:txBody>
        </p:sp>
      </p:grpSp>
      <p:sp>
        <p:nvSpPr>
          <p:cNvPr id="11" name="Заголовок 1"/>
          <p:cNvSpPr>
            <a:spLocks noGrp="1"/>
          </p:cNvSpPr>
          <p:nvPr>
            <p:ph type="title"/>
          </p:nvPr>
        </p:nvSpPr>
        <p:spPr>
          <a:xfrm>
            <a:off x="1639766" y="308514"/>
            <a:ext cx="7886700" cy="586140"/>
          </a:xfrm>
        </p:spPr>
        <p:txBody>
          <a:bodyPr>
            <a:normAutofit/>
          </a:bodyPr>
          <a:lstStyle/>
          <a:p>
            <a:pPr algn="ctr"/>
            <a:r>
              <a:rPr lang="en-US" sz="2400" b="1" dirty="0">
                <a:solidFill>
                  <a:srgbClr val="C00000"/>
                </a:solidFill>
                <a:latin typeface="Arial" panose="020B0604020202020204" pitchFamily="34" charset="0"/>
                <a:cs typeface="Arial" panose="020B0604020202020204" pitchFamily="34" charset="0"/>
              </a:rPr>
              <a:t>HIT</a:t>
            </a:r>
            <a:r>
              <a:rPr lang="en-US" sz="2400" b="1" dirty="0">
                <a:solidFill>
                  <a:srgbClr val="C00000"/>
                </a:solidFill>
                <a:latin typeface="Arial" panose="020B0604020202020204" pitchFamily="34" charset="0"/>
                <a:cs typeface="Arial" panose="020B0604020202020204" pitchFamily="34" charset="0"/>
              </a:rPr>
              <a:t> solar cells</a:t>
            </a:r>
            <a:endParaRPr lang="ru-RU" sz="2400" b="1" dirty="0">
              <a:solidFill>
                <a:srgbClr val="C00000"/>
              </a:solidFill>
              <a:latin typeface="Arial" panose="020B0604020202020204" pitchFamily="34" charset="0"/>
              <a:cs typeface="Arial" panose="020B0604020202020204" pitchFamily="34" charset="0"/>
            </a:endParaRPr>
          </a:p>
        </p:txBody>
      </p:sp>
      <p:sp>
        <p:nvSpPr>
          <p:cNvPr id="4" name="TextBox 3"/>
          <p:cNvSpPr txBox="1"/>
          <p:nvPr/>
        </p:nvSpPr>
        <p:spPr>
          <a:xfrm>
            <a:off x="505454" y="4849270"/>
            <a:ext cx="6094602"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0" i="0" dirty="0">
                <a:solidFill>
                  <a:srgbClr val="222222"/>
                </a:solidFill>
                <a:effectLst/>
                <a:highlight>
                  <a:srgbClr val="FFFFFF"/>
                </a:highlight>
                <a:latin typeface="Arial" panose="020B0604020202020204" pitchFamily="34" charset="0"/>
              </a:rPr>
              <a:t>The intrinsic layer of amorphous silicon is deposited from silane (SiH</a:t>
            </a:r>
            <a:r>
              <a:rPr lang="en-US" b="0" i="0" baseline="-25000" dirty="0">
                <a:solidFill>
                  <a:srgbClr val="222222"/>
                </a:solidFill>
                <a:effectLst/>
                <a:highlight>
                  <a:srgbClr val="FFFFFF"/>
                </a:highlight>
                <a:latin typeface="Arial" panose="020B0604020202020204" pitchFamily="34" charset="0"/>
              </a:rPr>
              <a:t>4</a:t>
            </a:r>
            <a:r>
              <a:rPr lang="en-US" b="0" i="0" dirty="0">
                <a:solidFill>
                  <a:srgbClr val="222222"/>
                </a:solidFill>
                <a:effectLst/>
                <a:highlight>
                  <a:srgbClr val="FFFFFF"/>
                </a:highlight>
                <a:latin typeface="Arial" panose="020B0604020202020204" pitchFamily="34" charset="0"/>
              </a:rPr>
              <a:t>) with a large proportion of hydrogen (H</a:t>
            </a:r>
            <a:r>
              <a:rPr lang="en-US" b="0" i="0" baseline="-25000" dirty="0">
                <a:solidFill>
                  <a:srgbClr val="222222"/>
                </a:solidFill>
                <a:effectLst/>
                <a:highlight>
                  <a:srgbClr val="FFFFFF"/>
                </a:highlight>
                <a:latin typeface="Arial" panose="020B0604020202020204" pitchFamily="34" charset="0"/>
              </a:rPr>
              <a:t>2</a:t>
            </a:r>
            <a:r>
              <a:rPr lang="en-US" b="0" i="0" dirty="0">
                <a:solidFill>
                  <a:srgbClr val="222222"/>
                </a:solidFill>
                <a:effectLst/>
                <a:highlight>
                  <a:srgbClr val="FFFFFF"/>
                </a:highlight>
                <a:latin typeface="Arial" panose="020B0604020202020204" pitchFamily="34" charset="0"/>
              </a:rPr>
              <a:t>) for </a:t>
            </a:r>
            <a:r>
              <a:rPr lang="en-US" b="0" i="0" dirty="0" err="1">
                <a:solidFill>
                  <a:srgbClr val="222222"/>
                </a:solidFill>
                <a:effectLst/>
                <a:highlight>
                  <a:srgbClr val="FFFFFF"/>
                </a:highlight>
                <a:latin typeface="Arial" panose="020B0604020202020204" pitchFamily="34" charset="0"/>
              </a:rPr>
              <a:t>hydronization</a:t>
            </a:r>
            <a:endParaRPr lang="ru-RU" dirty="0"/>
          </a:p>
        </p:txBody>
      </p:sp>
      <p:sp>
        <p:nvSpPr>
          <p:cNvPr id="13" name="TextBox 12"/>
          <p:cNvSpPr txBox="1"/>
          <p:nvPr/>
        </p:nvSpPr>
        <p:spPr>
          <a:xfrm>
            <a:off x="302129" y="310591"/>
            <a:ext cx="3856634" cy="2062103"/>
          </a:xfrm>
          <a:prstGeom prst="rect">
            <a:avLst/>
          </a:prstGeom>
          <a:noFill/>
        </p:spPr>
        <p:txBody>
          <a:bodyPr wrap="square">
            <a:spAutoFit/>
          </a:bodyPr>
          <a:lstStyle/>
          <a:p>
            <a:pPr algn="just"/>
            <a:r>
              <a:rPr lang="en-US" sz="1600" b="1" dirty="0"/>
              <a:t>Intrinsic and Doped Layers</a:t>
            </a:r>
            <a:r>
              <a:rPr lang="en-US" sz="1600" dirty="0"/>
              <a:t>: HIT solar cells consist of a crystalline silicon wafer sandwiched between thin layers of intrinsic (undoped) and doped amorphous silicon. </a:t>
            </a:r>
            <a:r>
              <a:rPr lang="en-US" sz="1600" b="1" dirty="0">
                <a:solidFill>
                  <a:srgbClr val="FF0000"/>
                </a:solidFill>
              </a:rPr>
              <a:t>Monosilane</a:t>
            </a:r>
            <a:r>
              <a:rPr lang="en-US" sz="1600" dirty="0"/>
              <a:t> is the primary gas used in the plasma-enhanced chemical vapor deposition (PECVD) process to deposit these thin amorphous silicon layers.</a:t>
            </a:r>
            <a:endParaRPr lang="ru-RU" sz="1600" dirty="0"/>
          </a:p>
        </p:txBody>
      </p:sp>
      <p:sp>
        <p:nvSpPr>
          <p:cNvPr id="15" name="TextBox 14"/>
          <p:cNvSpPr txBox="1"/>
          <p:nvPr/>
        </p:nvSpPr>
        <p:spPr>
          <a:xfrm>
            <a:off x="7270458" y="342051"/>
            <a:ext cx="3593645" cy="2031325"/>
          </a:xfrm>
          <a:prstGeom prst="rect">
            <a:avLst/>
          </a:prstGeom>
          <a:noFill/>
        </p:spPr>
        <p:txBody>
          <a:bodyPr wrap="square">
            <a:spAutoFit/>
          </a:bodyPr>
          <a:lstStyle/>
          <a:p>
            <a:pPr algn="just"/>
            <a:r>
              <a:rPr lang="en-US" b="1" dirty="0"/>
              <a:t>High-Purity Deposition</a:t>
            </a:r>
            <a:r>
              <a:rPr lang="en-US" dirty="0"/>
              <a:t>: </a:t>
            </a:r>
            <a:r>
              <a:rPr lang="en-US" b="1" dirty="0">
                <a:solidFill>
                  <a:srgbClr val="FF0000"/>
                </a:solidFill>
              </a:rPr>
              <a:t>Monosilane</a:t>
            </a:r>
            <a:r>
              <a:rPr lang="en-US" dirty="0"/>
              <a:t> enables the deposition of high-purity, defect-free amorphous silicon, which is crucial for achieving the desired electrical properties and overall efficiency of the HIT solar cells.</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279576" y="188640"/>
            <a:ext cx="7886700" cy="994172"/>
          </a:xfrm>
        </p:spPr>
        <p:txBody>
          <a:bodyPr>
            <a:normAutofit/>
          </a:bodyPr>
          <a:lstStyle/>
          <a:p>
            <a:pPr algn="ctr"/>
            <a:r>
              <a:rPr lang="en-US" sz="2400" b="1" dirty="0">
                <a:solidFill>
                  <a:srgbClr val="C00000"/>
                </a:solidFill>
                <a:latin typeface="Arial" panose="020B0604020202020204" pitchFamily="34" charset="0"/>
                <a:cs typeface="Arial" panose="020B0604020202020204" pitchFamily="34" charset="0"/>
              </a:rPr>
              <a:t>HIT</a:t>
            </a:r>
            <a:r>
              <a:rPr lang="en-US" sz="2400" b="1" dirty="0">
                <a:solidFill>
                  <a:srgbClr val="C00000"/>
                </a:solidFill>
                <a:latin typeface="Arial" panose="020B0604020202020204" pitchFamily="34" charset="0"/>
                <a:cs typeface="Arial" panose="020B0604020202020204" pitchFamily="34" charset="0"/>
              </a:rPr>
              <a:t> solar cells</a:t>
            </a:r>
            <a:endParaRPr lang="ru-RU" sz="2400" b="1" dirty="0">
              <a:solidFill>
                <a:srgbClr val="C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8330" y="2487119"/>
            <a:ext cx="4274860" cy="28187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2495" y="5305855"/>
            <a:ext cx="6192688" cy="369332"/>
          </a:xfrm>
          <a:prstGeom prst="rect">
            <a:avLst/>
          </a:prstGeom>
          <a:noFill/>
        </p:spPr>
        <p:txBody>
          <a:bodyPr wrap="square" rtlCol="0">
            <a:spAutoFit/>
          </a:bodyPr>
          <a:lstStyle/>
          <a:p>
            <a:r>
              <a:rPr lang="en-US" dirty="0">
                <a:solidFill>
                  <a:srgbClr val="333333"/>
                </a:solidFill>
                <a:latin typeface="Inter Var"/>
              </a:rPr>
              <a:t>Schematic of a PECVD chamber for </a:t>
            </a:r>
            <a:r>
              <a:rPr lang="en-US" dirty="0" err="1">
                <a:solidFill>
                  <a:srgbClr val="333333"/>
                </a:solidFill>
                <a:latin typeface="Inter Var"/>
              </a:rPr>
              <a:t>a-Si:H</a:t>
            </a:r>
            <a:r>
              <a:rPr lang="en-US" dirty="0">
                <a:solidFill>
                  <a:srgbClr val="333333"/>
                </a:solidFill>
                <a:latin typeface="Inter Var"/>
              </a:rPr>
              <a:t> layer deposition </a:t>
            </a:r>
            <a:endParaRPr lang="ru-RU"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b="11451"/>
          <a:stretch>
            <a:fillRect/>
          </a:stretch>
        </p:blipFill>
        <p:spPr>
          <a:xfrm>
            <a:off x="5782236" y="2462888"/>
            <a:ext cx="5824932" cy="2578970"/>
          </a:xfrm>
          <a:prstGeom prst="rect">
            <a:avLst/>
          </a:prstGeom>
        </p:spPr>
      </p:pic>
      <p:sp>
        <p:nvSpPr>
          <p:cNvPr id="5" name="TextBox 4"/>
          <p:cNvSpPr txBox="1"/>
          <p:nvPr/>
        </p:nvSpPr>
        <p:spPr>
          <a:xfrm>
            <a:off x="6096000" y="4857192"/>
            <a:ext cx="6330461" cy="36933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Industrial Coating System Meyer Burger </a:t>
            </a:r>
            <a:r>
              <a:rPr lang="en-US" b="1" dirty="0" err="1">
                <a:solidFill>
                  <a:srgbClr val="C00000"/>
                </a:solidFill>
                <a:latin typeface="Arial" panose="020B0604020202020204" pitchFamily="34" charset="0"/>
                <a:cs typeface="Arial" panose="020B0604020202020204" pitchFamily="34" charset="0"/>
              </a:rPr>
              <a:t>Helia</a:t>
            </a:r>
            <a:endParaRPr lang="ru-RU"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516293" y="351816"/>
            <a:ext cx="4116897" cy="2031325"/>
          </a:xfrm>
          <a:prstGeom prst="rect">
            <a:avLst/>
          </a:prstGeom>
          <a:noFill/>
        </p:spPr>
        <p:txBody>
          <a:bodyPr wrap="square">
            <a:spAutoFit/>
          </a:bodyPr>
          <a:lstStyle/>
          <a:p>
            <a:pPr algn="just"/>
            <a:r>
              <a:rPr lang="en-US" dirty="0"/>
              <a:t>The HIT technology benefits from the low-temperature deposition processes enabled by </a:t>
            </a:r>
            <a:r>
              <a:rPr lang="en-US" b="1" dirty="0">
                <a:solidFill>
                  <a:srgbClr val="FF0000"/>
                </a:solidFill>
              </a:rPr>
              <a:t>monosilane</a:t>
            </a:r>
            <a:r>
              <a:rPr lang="en-US" dirty="0"/>
              <a:t>. This is crucial because it prevents damage to the crystalline silicon substrate and maintains its high-quality crystalline structure, which is essential for achieving high efficiency.</a:t>
            </a:r>
            <a:endParaRPr lang="ru-RU" dirty="0"/>
          </a:p>
        </p:txBody>
      </p:sp>
      <p:sp>
        <p:nvSpPr>
          <p:cNvPr id="10" name="TextBox 9"/>
          <p:cNvSpPr txBox="1"/>
          <p:nvPr/>
        </p:nvSpPr>
        <p:spPr>
          <a:xfrm>
            <a:off x="5782236" y="1631476"/>
            <a:ext cx="5500957" cy="923330"/>
          </a:xfrm>
          <a:prstGeom prst="rect">
            <a:avLst/>
          </a:prstGeom>
          <a:noFill/>
        </p:spPr>
        <p:txBody>
          <a:bodyPr wrap="square">
            <a:spAutoFit/>
          </a:bodyPr>
          <a:lstStyle/>
          <a:p>
            <a:pPr algn="just"/>
            <a:r>
              <a:rPr lang="en-US" b="1" dirty="0"/>
              <a:t>Scalability</a:t>
            </a:r>
            <a:r>
              <a:rPr lang="en-US" dirty="0"/>
              <a:t>: The use of monosilane in PECVD processes is scalable, making it feasible for both small-scale and large-scale production of HIT solar cells.</a:t>
            </a:r>
            <a:endParaRPr lang="ru-RU" dirty="0"/>
          </a:p>
        </p:txBody>
      </p:sp>
      <p:sp>
        <p:nvSpPr>
          <p:cNvPr id="12" name="TextBox 11"/>
          <p:cNvSpPr txBox="1"/>
          <p:nvPr/>
        </p:nvSpPr>
        <p:spPr>
          <a:xfrm>
            <a:off x="232495" y="5712738"/>
            <a:ext cx="5549741"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PECVD using monosilane allows for precise control over the thickness and uniformity of the deposited layers, which is critical for consistent cell performance.</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05248" y="2138663"/>
            <a:ext cx="10515600" cy="2252104"/>
          </a:xfrm>
        </p:spPr>
        <p:style>
          <a:lnRef idx="2">
            <a:schemeClr val="dk1"/>
          </a:lnRef>
          <a:fillRef idx="1">
            <a:schemeClr val="lt1"/>
          </a:fillRef>
          <a:effectRef idx="0">
            <a:schemeClr val="dk1"/>
          </a:effectRef>
          <a:fontRef idx="minor">
            <a:schemeClr val="dk1"/>
          </a:fontRef>
        </p:style>
        <p:txBody>
          <a:bodyPr/>
          <a:lstStyle/>
          <a:p>
            <a:r>
              <a:rPr lang="en-US" dirty="0"/>
              <a:t>The Global Polysilicon Market Size Was Valued At USD 8.87 Billion In 2022 And Is Projected To Reach USD 27.07 Billion By 2030 at a CAGR Of 13.2% From 2023 To 2030 (</a:t>
            </a:r>
            <a:r>
              <a:rPr lang="en-US" i="1" dirty="0"/>
              <a:t>Source: Contrive Datum Insights </a:t>
            </a:r>
            <a:r>
              <a:rPr lang="en-US" i="1" dirty="0" err="1"/>
              <a:t>Pvt</a:t>
            </a:r>
            <a:r>
              <a:rPr lang="en-US" i="1" dirty="0"/>
              <a:t> Ltd</a:t>
            </a:r>
            <a:r>
              <a:rPr lang="en-US" dirty="0"/>
              <a:t>) of which the output by using </a:t>
            </a:r>
            <a:r>
              <a:rPr lang="en-US" b="1" dirty="0"/>
              <a:t>Siemens process</a:t>
            </a:r>
            <a:r>
              <a:rPr lang="en-US" dirty="0"/>
              <a:t> (</a:t>
            </a:r>
            <a:r>
              <a:rPr lang="en-US" dirty="0" err="1"/>
              <a:t>trichlorosilane</a:t>
            </a:r>
            <a:r>
              <a:rPr lang="en-US" dirty="0"/>
              <a:t> process) accounts for more than 90%</a:t>
            </a:r>
            <a:endParaRPr lang="en-US" dirty="0"/>
          </a:p>
          <a:p>
            <a:endParaRPr lang="en-US" dirty="0"/>
          </a:p>
          <a:p>
            <a:endParaRPr lang="ru-RU"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17319</Words>
  <Application>WPS Presentation</Application>
  <PresentationFormat>Widescreen</PresentationFormat>
  <Paragraphs>345</Paragraphs>
  <Slides>23</Slides>
  <Notes>0</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23</vt:i4>
      </vt:variant>
    </vt:vector>
  </HeadingPairs>
  <TitlesOfParts>
    <vt:vector size="43" baseType="lpstr">
      <vt:lpstr>Arial</vt:lpstr>
      <vt:lpstr>SimSun</vt:lpstr>
      <vt:lpstr>Wingdings</vt:lpstr>
      <vt:lpstr>Roboto-Reg</vt:lpstr>
      <vt:lpstr>Segoe Print</vt:lpstr>
      <vt:lpstr>Times New Roman</vt:lpstr>
      <vt:lpstr>Calibri</vt:lpstr>
      <vt:lpstr>Malgun Gothic</vt:lpstr>
      <vt:lpstr>-apple-system</vt:lpstr>
      <vt:lpstr>var(--artdeco-reset-typography-font-family-sans)</vt:lpstr>
      <vt:lpstr>system-ui</vt:lpstr>
      <vt:lpstr>Roboto</vt:lpstr>
      <vt:lpstr>Inter Var</vt:lpstr>
      <vt:lpstr>Lucida Sans Unicode</vt:lpstr>
      <vt:lpstr>Bookman Old Style</vt:lpstr>
      <vt:lpstr>Calibri Light</vt:lpstr>
      <vt:lpstr>Microsoft YaHei</vt:lpstr>
      <vt:lpstr>Arial Unicode MS</vt:lpstr>
      <vt:lpstr>Тема Office</vt:lpstr>
      <vt:lpstr>Origin50.Graph</vt:lpstr>
      <vt:lpstr>Preparing monosilane using trialkoxysilane  </vt:lpstr>
      <vt:lpstr>PowerPoint 演示文稿</vt:lpstr>
      <vt:lpstr>Laboratory of Applied Nanotechnologies</vt:lpstr>
      <vt:lpstr>PowerPoint 演示文稿</vt:lpstr>
      <vt:lpstr>PowerPoint 演示文稿</vt:lpstr>
      <vt:lpstr>HIT solar cells</vt:lpstr>
      <vt:lpstr>HIT solar cells</vt:lpstr>
      <vt:lpstr>HIT solar cells</vt:lpstr>
      <vt:lpstr>PowerPoint 演示文稿</vt:lpstr>
      <vt:lpstr>New monosilane production process</vt:lpstr>
      <vt:lpstr>PowerPoint 演示文稿</vt:lpstr>
      <vt:lpstr>Energy consumption and waste emission</vt:lpstr>
      <vt:lpstr>Price structure </vt:lpstr>
      <vt:lpstr>PowerPoint 演示文稿</vt:lpstr>
      <vt:lpstr>Wastes</vt:lpstr>
      <vt:lpstr>Byproduct value</vt:lpstr>
      <vt:lpstr>Technical Problem</vt:lpstr>
      <vt:lpstr>Technical Solution</vt:lpstr>
      <vt:lpstr>Advantageous Effects</vt:lpstr>
      <vt:lpstr>Claims</vt:lpstr>
      <vt:lpstr>Claims</vt:lpstr>
      <vt:lpstr>The method:</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Monosilan project</dc:title>
  <dc:creator>Пользователь Windows</dc:creator>
  <cp:lastModifiedBy>HP</cp:lastModifiedBy>
  <cp:revision>54</cp:revision>
  <dcterms:created xsi:type="dcterms:W3CDTF">2023-07-02T07:11:00Z</dcterms:created>
  <dcterms:modified xsi:type="dcterms:W3CDTF">2024-12-12T09:57:59Z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9CDCD8282EFB40D9AB8E4461E36302B1_12</vt:lpwstr>
  </property>
  <property fmtid="{D5CDD505-2E9C-101B-9397-08002B2CF9AE}" pid="3" name="KSOProductBuildVer">
    <vt:lpwstr>2057-12.2.0.18639</vt:lpwstr>
  </property>
</Properties>
</file>